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72" r:id="rId5"/>
    <p:sldId id="259" r:id="rId6"/>
    <p:sldId id="275" r:id="rId7"/>
    <p:sldId id="260" r:id="rId8"/>
    <p:sldId id="261" r:id="rId9"/>
    <p:sldId id="263" r:id="rId10"/>
    <p:sldId id="262" r:id="rId11"/>
    <p:sldId id="266" r:id="rId12"/>
    <p:sldId id="276" r:id="rId13"/>
    <p:sldId id="268" r:id="rId14"/>
    <p:sldId id="267" r:id="rId15"/>
    <p:sldId id="269" r:id="rId16"/>
    <p:sldId id="271" r:id="rId17"/>
    <p:sldId id="274" r:id="rId18"/>
    <p:sldId id="277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79" autoAdjust="0"/>
  </p:normalViewPr>
  <p:slideViewPr>
    <p:cSldViewPr>
      <p:cViewPr>
        <p:scale>
          <a:sx n="70" d="100"/>
          <a:sy n="70" d="100"/>
        </p:scale>
        <p:origin x="-2802" y="-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53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07713-3179-4FD6-9FF9-225FE983C6EB}" type="datetimeFigureOut">
              <a:rPr lang="pl-PL" smtClean="0"/>
              <a:t>2016-02-23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40784-DE99-41C5-A704-2B6D136A89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0994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AFA67-2089-4E56-B376-E2503E9683BF}" type="datetimeFigureOut">
              <a:rPr lang="pl-PL" smtClean="0"/>
              <a:t>2016-02-23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CF1A6-981C-4C27-8051-40167EB929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1204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F1A6-981C-4C27-8051-40167EB92986}" type="slidenum">
              <a:rPr lang="pl-PL" smtClean="0"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F1A6-981C-4C27-8051-40167EB92986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7271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30BE-F71E-4DAD-A0A4-3D4B8BE7C659}" type="datetimeFigureOut">
              <a:rPr lang="pl-PL" smtClean="0"/>
              <a:pPr/>
              <a:t>2016-02-23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4273-85BB-4959-A19A-5147539D10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30BE-F71E-4DAD-A0A4-3D4B8BE7C659}" type="datetimeFigureOut">
              <a:rPr lang="pl-PL" smtClean="0"/>
              <a:pPr/>
              <a:t>2016-02-23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4273-85BB-4959-A19A-5147539D10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30BE-F71E-4DAD-A0A4-3D4B8BE7C659}" type="datetimeFigureOut">
              <a:rPr lang="pl-PL" smtClean="0"/>
              <a:pPr/>
              <a:t>2016-02-23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4273-85BB-4959-A19A-5147539D10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30BE-F71E-4DAD-A0A4-3D4B8BE7C659}" type="datetimeFigureOut">
              <a:rPr lang="pl-PL" smtClean="0"/>
              <a:pPr/>
              <a:t>2016-02-23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4273-85BB-4959-A19A-5147539D10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30BE-F71E-4DAD-A0A4-3D4B8BE7C659}" type="datetimeFigureOut">
              <a:rPr lang="pl-PL" smtClean="0"/>
              <a:pPr/>
              <a:t>2016-02-23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4273-85BB-4959-A19A-5147539D10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30BE-F71E-4DAD-A0A4-3D4B8BE7C659}" type="datetimeFigureOut">
              <a:rPr lang="pl-PL" smtClean="0"/>
              <a:pPr/>
              <a:t>2016-02-23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4273-85BB-4959-A19A-5147539D10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30BE-F71E-4DAD-A0A4-3D4B8BE7C659}" type="datetimeFigureOut">
              <a:rPr lang="pl-PL" smtClean="0"/>
              <a:pPr/>
              <a:t>2016-02-23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4273-85BB-4959-A19A-5147539D10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30BE-F71E-4DAD-A0A4-3D4B8BE7C659}" type="datetimeFigureOut">
              <a:rPr lang="pl-PL" smtClean="0"/>
              <a:pPr/>
              <a:t>2016-02-23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4273-85BB-4959-A19A-5147539D10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30BE-F71E-4DAD-A0A4-3D4B8BE7C659}" type="datetimeFigureOut">
              <a:rPr lang="pl-PL" smtClean="0"/>
              <a:pPr/>
              <a:t>2016-02-23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4273-85BB-4959-A19A-5147539D10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30BE-F71E-4DAD-A0A4-3D4B8BE7C659}" type="datetimeFigureOut">
              <a:rPr lang="pl-PL" smtClean="0"/>
              <a:pPr/>
              <a:t>2016-02-23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4273-85BB-4959-A19A-5147539D10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30BE-F71E-4DAD-A0A4-3D4B8BE7C659}" type="datetimeFigureOut">
              <a:rPr lang="pl-PL" smtClean="0"/>
              <a:pPr/>
              <a:t>2016-02-23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4273-85BB-4959-A19A-5147539D10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E30BE-F71E-4DAD-A0A4-3D4B8BE7C659}" type="datetimeFigureOut">
              <a:rPr lang="pl-PL" smtClean="0"/>
              <a:pPr/>
              <a:t>2016-02-23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F4273-85BB-4959-A19A-5147539D103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nencki.gov.pl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en.nencki.gov.pl/archives/the-18th-warsaw-science-festival-at-the-nencki-institute" TargetMode="External"/><Relationship Id="rId3" Type="http://schemas.openxmlformats.org/officeDocument/2006/relationships/hyperlink" Target="http://en.nencki.gov.pl/article/4th-international-symposium-behavioural-mechanisms-in-animals-and-options-of-their-modelling" TargetMode="External"/><Relationship Id="rId7" Type="http://schemas.openxmlformats.org/officeDocument/2006/relationships/hyperlink" Target="http://en.nencki.gov.pl/archives/congress-bio-2014-in-warsaw-1" TargetMode="External"/><Relationship Id="rId2" Type="http://schemas.openxmlformats.org/officeDocument/2006/relationships/hyperlink" Target="http://en.nencki.gov.pl/article/embo-young-scientists-foru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nencki.gov.pl/archives/xiii-scientific-meeting-for-teachers" TargetMode="External"/><Relationship Id="rId5" Type="http://schemas.openxmlformats.org/officeDocument/2006/relationships/hyperlink" Target="http://en.nencki.gov.pl/archives/symposium-biological-roots-of-altruism-and-pro-social-behaviour" TargetMode="External"/><Relationship Id="rId4" Type="http://schemas.openxmlformats.org/officeDocument/2006/relationships/hyperlink" Target="http://en.nencki.gov.pl/article/3rd-baltic-stem-cell-meeting-at-the-nencki-institute" TargetMode="External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c2015.org.pl/index.php?option=com_content&amp;view=article&amp;id=7:preliminary-programme&amp;catid=2:uncategorised&amp;Itemid=118" TargetMode="External"/><Relationship Id="rId2" Type="http://schemas.openxmlformats.org/officeDocument/2006/relationships/hyperlink" Target="http://www.emc2015.org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.sadlik@nencki.gov.pl" TargetMode="External"/><Relationship Id="rId2" Type="http://schemas.openxmlformats.org/officeDocument/2006/relationships/hyperlink" Target="mailto:dyrekcja@nencki.gov.p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udia.nencki.gov.pl/register.ph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neurophd.nencki.gov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udia.nencki.gov.pl/?a=bio4m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bioimagine.nencki.gov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43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Nencki </a:t>
            </a:r>
            <a:r>
              <a:rPr lang="pl-PL" dirty="0" err="1" smtClean="0"/>
              <a:t>Institute</a:t>
            </a:r>
            <a:r>
              <a:rPr lang="pl-PL" dirty="0" smtClean="0"/>
              <a:t> of </a:t>
            </a:r>
            <a:r>
              <a:rPr lang="pl-PL" dirty="0" err="1" smtClean="0"/>
              <a:t>Experimental</a:t>
            </a:r>
            <a:r>
              <a:rPr lang="pl-PL" dirty="0" smtClean="0"/>
              <a:t> </a:t>
            </a:r>
            <a:r>
              <a:rPr lang="pl-PL" dirty="0" err="1" smtClean="0"/>
              <a:t>Biology</a:t>
            </a:r>
            <a:r>
              <a:rPr lang="pl-PL" dirty="0" smtClean="0"/>
              <a:t> PAS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err="1" smtClean="0"/>
              <a:t>Founded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1918</a:t>
            </a:r>
          </a:p>
          <a:p>
            <a:r>
              <a:rPr lang="pl-PL" dirty="0" err="1" smtClean="0"/>
              <a:t>Location</a:t>
            </a:r>
            <a:r>
              <a:rPr lang="pl-PL" dirty="0" smtClean="0"/>
              <a:t>: Warsaw, Poland</a:t>
            </a:r>
          </a:p>
          <a:p>
            <a:endParaRPr lang="pl-PL" dirty="0" smtClean="0"/>
          </a:p>
          <a:p>
            <a:r>
              <a:rPr lang="pl-PL" dirty="0" err="1" smtClean="0">
                <a:hlinkClick r:id="rId2"/>
              </a:rPr>
              <a:t>www.nencki.gov.pl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7" name="Obraz 6" descr="nencki_logo_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04468" cy="98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Erasmus+ (2014-2020)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The Institute received the card Erasmus for 2014-2020</a:t>
            </a:r>
            <a:endParaRPr lang="pl-PL" dirty="0" smtClean="0"/>
          </a:p>
          <a:p>
            <a:pPr algn="just"/>
            <a:r>
              <a:rPr lang="en-US" dirty="0" smtClean="0"/>
              <a:t>A trip within the Erasmus</a:t>
            </a:r>
            <a:r>
              <a:rPr lang="pl-PL" dirty="0" smtClean="0"/>
              <a:t>+ </a:t>
            </a:r>
            <a:r>
              <a:rPr lang="en-US" dirty="0" smtClean="0"/>
              <a:t>may apply to each participant PhD (excluding freshmen) or employee, regardless of nationality</a:t>
            </a:r>
            <a:endParaRPr lang="pl-PL" dirty="0" smtClean="0"/>
          </a:p>
          <a:p>
            <a:pPr algn="just"/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Radboud</a:t>
            </a:r>
            <a:r>
              <a:rPr lang="pl-PL" dirty="0" smtClean="0"/>
              <a:t> </a:t>
            </a:r>
            <a:r>
              <a:rPr lang="pl-PL" dirty="0" err="1" smtClean="0"/>
              <a:t>University</a:t>
            </a:r>
            <a:r>
              <a:rPr lang="pl-PL" dirty="0" smtClean="0"/>
              <a:t>, </a:t>
            </a:r>
            <a:r>
              <a:rPr lang="pl-PL" dirty="0" err="1" smtClean="0"/>
              <a:t>University</a:t>
            </a:r>
            <a:r>
              <a:rPr lang="pl-PL" dirty="0" smtClean="0"/>
              <a:t> of Bari, </a:t>
            </a:r>
            <a:r>
              <a:rPr lang="en-US" dirty="0" smtClean="0"/>
              <a:t>Norwegian University of Life Sciences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5" name="Obraz 4" descr="nencki_logo_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04468" cy="9807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Award</a:t>
            </a:r>
            <a:r>
              <a:rPr lang="pl-PL" dirty="0" smtClean="0"/>
              <a:t>:</a:t>
            </a:r>
            <a:br>
              <a:rPr lang="pl-PL" dirty="0" smtClean="0"/>
            </a:br>
            <a:r>
              <a:rPr lang="pl-PL" dirty="0" smtClean="0"/>
              <a:t>HR </a:t>
            </a:r>
            <a:r>
              <a:rPr lang="pl-PL" dirty="0" err="1" smtClean="0"/>
              <a:t>Excellence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Research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 smtClean="0"/>
              <a:t>F</a:t>
            </a:r>
            <a:r>
              <a:rPr lang="en-US" dirty="0" err="1" smtClean="0"/>
              <a:t>irst</a:t>
            </a:r>
            <a:r>
              <a:rPr lang="en-US" dirty="0" smtClean="0"/>
              <a:t> Polish research institution which complied</a:t>
            </a:r>
            <a:r>
              <a:rPr lang="pl-PL" dirty="0" smtClean="0"/>
              <a:t> </a:t>
            </a:r>
            <a:r>
              <a:rPr lang="en-US" dirty="0" smtClean="0"/>
              <a:t>with the guidelines of the European Charter for Researchers and the Code of Conduct for the Recruitment of Researchers </a:t>
            </a:r>
            <a:endParaRPr lang="pl-PL" dirty="0" smtClean="0"/>
          </a:p>
          <a:p>
            <a:pPr algn="just"/>
            <a:r>
              <a:rPr lang="en-US" dirty="0" smtClean="0"/>
              <a:t>In May 2015 the </a:t>
            </a:r>
            <a:r>
              <a:rPr lang="en-US" dirty="0" err="1" smtClean="0"/>
              <a:t>Nencki</a:t>
            </a:r>
            <a:r>
              <a:rPr lang="en-US" dirty="0" smtClean="0"/>
              <a:t> Institute prepared a report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has</a:t>
            </a:r>
            <a:r>
              <a:rPr lang="pl-PL" dirty="0" smtClean="0"/>
              <a:t> </a:t>
            </a:r>
            <a:r>
              <a:rPr lang="en-US" dirty="0" smtClean="0"/>
              <a:t>received a positive opinion from the Commission. </a:t>
            </a:r>
            <a:endParaRPr lang="pl-PL" dirty="0" smtClean="0"/>
          </a:p>
        </p:txBody>
      </p:sp>
      <p:pic>
        <p:nvPicPr>
          <p:cNvPr id="5" name="Obraz 4" descr="nencki_logo_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04468" cy="980728"/>
          </a:xfrm>
          <a:prstGeom prst="rect">
            <a:avLst/>
          </a:prstGeom>
        </p:spPr>
      </p:pic>
      <p:pic>
        <p:nvPicPr>
          <p:cNvPr id="6" name="Obraz 5" descr="HR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823186"/>
            <a:ext cx="2664296" cy="18137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</a:t>
            </a:r>
            <a:r>
              <a:rPr lang="pl-PL" dirty="0" err="1" smtClean="0"/>
              <a:t>Recruitment</a:t>
            </a:r>
            <a:r>
              <a:rPr lang="pl-PL" dirty="0" smtClean="0"/>
              <a:t> of </a:t>
            </a:r>
            <a:r>
              <a:rPr lang="pl-PL" dirty="0" err="1" smtClean="0"/>
              <a:t>scientists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err="1" smtClean="0"/>
              <a:t>POST-DOC</a:t>
            </a:r>
            <a:r>
              <a:rPr lang="pl-PL" dirty="0" smtClean="0"/>
              <a:t> </a:t>
            </a:r>
            <a:r>
              <a:rPr lang="pl-PL" dirty="0" err="1" smtClean="0"/>
              <a:t>offerts</a:t>
            </a:r>
            <a:endParaRPr lang="pl-PL" dirty="0" smtClean="0"/>
          </a:p>
          <a:p>
            <a:pPr algn="just"/>
            <a:r>
              <a:rPr lang="pl-PL" dirty="0" smtClean="0"/>
              <a:t>international </a:t>
            </a:r>
            <a:r>
              <a:rPr lang="pl-PL" dirty="0" err="1" smtClean="0"/>
              <a:t>reach</a:t>
            </a:r>
            <a:r>
              <a:rPr lang="pl-PL" dirty="0" smtClean="0"/>
              <a:t> </a:t>
            </a:r>
            <a:r>
              <a:rPr lang="pl-PL" dirty="0" err="1" smtClean="0"/>
              <a:t>recruitment</a:t>
            </a:r>
            <a:r>
              <a:rPr lang="pl-PL" dirty="0" smtClean="0"/>
              <a:t> (</a:t>
            </a:r>
            <a:r>
              <a:rPr lang="pl-PL" dirty="0" err="1" smtClean="0"/>
              <a:t>avaliable</a:t>
            </a:r>
            <a:r>
              <a:rPr lang="pl-PL" dirty="0" smtClean="0"/>
              <a:t> on </a:t>
            </a:r>
            <a:r>
              <a:rPr lang="pl-PL" dirty="0" err="1" smtClean="0"/>
              <a:t>english</a:t>
            </a:r>
            <a:r>
              <a:rPr lang="pl-PL" dirty="0" smtClean="0"/>
              <a:t> </a:t>
            </a:r>
            <a:r>
              <a:rPr lang="pl-PL" dirty="0" err="1" smtClean="0"/>
              <a:t>languages</a:t>
            </a:r>
            <a:r>
              <a:rPr lang="pl-PL" dirty="0" smtClean="0"/>
              <a:t> </a:t>
            </a:r>
            <a:r>
              <a:rPr lang="pl-PL" dirty="0" err="1" smtClean="0"/>
              <a:t>websites</a:t>
            </a:r>
            <a:r>
              <a:rPr lang="pl-PL" dirty="0" smtClean="0"/>
              <a:t>) </a:t>
            </a:r>
          </a:p>
          <a:p>
            <a:pPr algn="just"/>
            <a:r>
              <a:rPr lang="en-US" dirty="0" smtClean="0"/>
              <a:t>assistance in completing the formalities for the legalization stay and work in Poland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6" name="Obraz 5" descr="euraxess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437112"/>
            <a:ext cx="1906879" cy="1440160"/>
          </a:xfrm>
          <a:prstGeom prst="rect">
            <a:avLst/>
          </a:prstGeom>
        </p:spPr>
      </p:pic>
      <p:pic>
        <p:nvPicPr>
          <p:cNvPr id="7" name="Obraz 6" descr="nencki_logo_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04468" cy="980728"/>
          </a:xfrm>
          <a:prstGeom prst="rect">
            <a:avLst/>
          </a:prstGeom>
        </p:spPr>
      </p:pic>
      <p:pic>
        <p:nvPicPr>
          <p:cNvPr id="8" name="Obraz 7" descr="s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509120"/>
            <a:ext cx="1584176" cy="1200638"/>
          </a:xfrm>
          <a:prstGeom prst="rect">
            <a:avLst/>
          </a:prstGeom>
        </p:spPr>
      </p:pic>
      <p:pic>
        <p:nvPicPr>
          <p:cNvPr id="9" name="Obraz 8" descr="eurojob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4437112"/>
            <a:ext cx="1296144" cy="1296144"/>
          </a:xfrm>
          <a:prstGeom prst="rect">
            <a:avLst/>
          </a:prstGeom>
        </p:spPr>
      </p:pic>
      <p:pic>
        <p:nvPicPr>
          <p:cNvPr id="11" name="Obraz 10" descr="fen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5877272"/>
            <a:ext cx="2204181" cy="504056"/>
          </a:xfrm>
          <a:prstGeom prst="rect">
            <a:avLst/>
          </a:prstGeom>
        </p:spPr>
      </p:pic>
      <p:pic>
        <p:nvPicPr>
          <p:cNvPr id="12" name="Obraz 11" descr="naturejob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5949280"/>
            <a:ext cx="3142186" cy="464309"/>
          </a:xfrm>
          <a:prstGeom prst="rect">
            <a:avLst/>
          </a:prstGeom>
        </p:spPr>
      </p:pic>
      <p:pic>
        <p:nvPicPr>
          <p:cNvPr id="13" name="Obraz 12" descr="r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44208" y="4437112"/>
            <a:ext cx="1296144" cy="1296144"/>
          </a:xfrm>
          <a:prstGeom prst="rect">
            <a:avLst/>
          </a:prstGeom>
        </p:spPr>
      </p:pic>
      <p:pic>
        <p:nvPicPr>
          <p:cNvPr id="14" name="Obraz 13" descr="euroscience job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07904" y="5949280"/>
            <a:ext cx="23241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	</a:t>
            </a:r>
            <a:r>
              <a:rPr lang="pl-PL" dirty="0" err="1" smtClean="0"/>
              <a:t>Popularization</a:t>
            </a:r>
            <a:r>
              <a:rPr lang="pl-PL" dirty="0" smtClean="0"/>
              <a:t> of Science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l-PL" sz="3400" dirty="0" smtClean="0">
                <a:hlinkClick r:id="rId2"/>
              </a:rPr>
              <a:t>EMBO Young </a:t>
            </a:r>
            <a:r>
              <a:rPr lang="pl-PL" sz="3400" dirty="0" err="1" smtClean="0">
                <a:hlinkClick r:id="rId2"/>
              </a:rPr>
              <a:t>Scientists</a:t>
            </a:r>
            <a:r>
              <a:rPr lang="pl-PL" sz="3400" dirty="0" smtClean="0">
                <a:hlinkClick r:id="rId2"/>
              </a:rPr>
              <a:t> Forum</a:t>
            </a:r>
            <a:endParaRPr lang="pl-PL" sz="3400" dirty="0" smtClean="0"/>
          </a:p>
          <a:p>
            <a:pPr algn="just"/>
            <a:r>
              <a:rPr lang="en-US" sz="3400" dirty="0" smtClean="0">
                <a:hlinkClick r:id="rId3"/>
              </a:rPr>
              <a:t>4th International Symposium „</a:t>
            </a:r>
            <a:r>
              <a:rPr lang="en-US" sz="3400" dirty="0" err="1" smtClean="0">
                <a:hlinkClick r:id="rId3"/>
              </a:rPr>
              <a:t>Behavioural</a:t>
            </a:r>
            <a:r>
              <a:rPr lang="en-US" sz="3400" dirty="0" smtClean="0">
                <a:hlinkClick r:id="rId3"/>
              </a:rPr>
              <a:t> mechanisms in animals and options of their </a:t>
            </a:r>
            <a:r>
              <a:rPr lang="en-US" sz="3400" dirty="0" err="1" smtClean="0">
                <a:hlinkClick r:id="rId3"/>
              </a:rPr>
              <a:t>modelling</a:t>
            </a:r>
            <a:endParaRPr lang="en-US" sz="3400" dirty="0" smtClean="0"/>
          </a:p>
          <a:p>
            <a:pPr algn="just"/>
            <a:r>
              <a:rPr lang="en-US" sz="3400" dirty="0" smtClean="0">
                <a:hlinkClick r:id="rId4"/>
              </a:rPr>
              <a:t>3rd Baltic Stem Cell Meeting at the </a:t>
            </a:r>
            <a:r>
              <a:rPr lang="en-US" sz="3400" dirty="0" err="1" smtClean="0">
                <a:hlinkClick r:id="rId4"/>
              </a:rPr>
              <a:t>Nencki</a:t>
            </a:r>
            <a:r>
              <a:rPr lang="en-US" sz="3400" dirty="0" smtClean="0">
                <a:hlinkClick r:id="rId4"/>
              </a:rPr>
              <a:t> Institute</a:t>
            </a:r>
            <a:endParaRPr lang="pl-PL" sz="3400" dirty="0" smtClean="0"/>
          </a:p>
          <a:p>
            <a:pPr algn="just"/>
            <a:r>
              <a:rPr lang="en-US" sz="3400" dirty="0" smtClean="0">
                <a:hlinkClick r:id="rId5"/>
              </a:rPr>
              <a:t>Symposium „Biological roots of altruism and pro-social </a:t>
            </a:r>
            <a:r>
              <a:rPr lang="en-US" sz="3400" dirty="0" err="1" smtClean="0">
                <a:hlinkClick r:id="rId5"/>
              </a:rPr>
              <a:t>behaviour</a:t>
            </a:r>
            <a:r>
              <a:rPr lang="en-US" sz="3400" dirty="0" smtClean="0">
                <a:hlinkClick r:id="rId5"/>
              </a:rPr>
              <a:t>”</a:t>
            </a:r>
            <a:endParaRPr lang="en-US" sz="3400" dirty="0" smtClean="0"/>
          </a:p>
          <a:p>
            <a:pPr algn="just"/>
            <a:r>
              <a:rPr lang="en-US" sz="3400" dirty="0" smtClean="0">
                <a:hlinkClick r:id="rId6"/>
              </a:rPr>
              <a:t>XIII Scientific Meeting for Teachers</a:t>
            </a:r>
            <a:endParaRPr lang="en-US" sz="3400" dirty="0" smtClean="0"/>
          </a:p>
          <a:p>
            <a:pPr algn="just"/>
            <a:r>
              <a:rPr lang="pl-PL" sz="3400" dirty="0" err="1" smtClean="0">
                <a:hlinkClick r:id="rId7"/>
              </a:rPr>
              <a:t>Congress</a:t>
            </a:r>
            <a:r>
              <a:rPr lang="pl-PL" sz="3400" dirty="0" smtClean="0">
                <a:hlinkClick r:id="rId7"/>
              </a:rPr>
              <a:t> BIO 2014</a:t>
            </a:r>
            <a:endParaRPr lang="pl-PL" sz="3400" dirty="0" smtClean="0"/>
          </a:p>
          <a:p>
            <a:pPr algn="just"/>
            <a:r>
              <a:rPr lang="en-US" sz="3400" dirty="0" smtClean="0">
                <a:hlinkClick r:id="rId8"/>
              </a:rPr>
              <a:t>The 18th Warsaw Science Festival at the </a:t>
            </a:r>
            <a:r>
              <a:rPr lang="en-US" sz="3400" dirty="0" err="1" smtClean="0">
                <a:hlinkClick r:id="rId8"/>
              </a:rPr>
              <a:t>Nencki</a:t>
            </a:r>
            <a:r>
              <a:rPr lang="en-US" sz="3400" dirty="0" smtClean="0">
                <a:hlinkClick r:id="rId8"/>
              </a:rPr>
              <a:t> Institute</a:t>
            </a:r>
            <a:endParaRPr lang="pl-PL" sz="3400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5" name="Obraz 4" descr="nencki_logo_e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3504468" cy="98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Incoming</a:t>
            </a:r>
            <a:r>
              <a:rPr lang="pl-PL" dirty="0" smtClean="0"/>
              <a:t> </a:t>
            </a:r>
            <a:r>
              <a:rPr lang="pl-PL" dirty="0" err="1" smtClean="0"/>
              <a:t>conferences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n-US" b="1" dirty="0" smtClean="0"/>
              <a:t>44</a:t>
            </a:r>
            <a:r>
              <a:rPr lang="en-US" b="1" baseline="30000" dirty="0" smtClean="0"/>
              <a:t>th</a:t>
            </a:r>
            <a:r>
              <a:rPr lang="en-US" b="1" dirty="0" smtClean="0"/>
              <a:t> European Muscle Conference</a:t>
            </a:r>
            <a:r>
              <a:rPr lang="en-US" dirty="0" smtClean="0"/>
              <a:t> will be held in Warsaw from September 21 to September 25, 2015. The main theme of the Conference is </a:t>
            </a:r>
            <a:r>
              <a:rPr lang="en-US" b="1" dirty="0" smtClean="0"/>
              <a:t>Muscle Research in Health and </a:t>
            </a:r>
            <a:r>
              <a:rPr lang="en-US" b="1" dirty="0" err="1" smtClean="0"/>
              <a:t>Dise</a:t>
            </a:r>
            <a:r>
              <a:rPr lang="pl-PL" b="1" dirty="0" err="1" smtClean="0"/>
              <a:t>ase</a:t>
            </a:r>
            <a:endParaRPr lang="pl-PL" b="1" dirty="0" smtClean="0"/>
          </a:p>
          <a:p>
            <a:pPr algn="just"/>
            <a:r>
              <a:rPr lang="pl-PL" b="1" dirty="0" smtClean="0">
                <a:hlinkClick r:id="rId2"/>
              </a:rPr>
              <a:t>http://www.emc2015.org.pl/</a:t>
            </a:r>
            <a:endParaRPr lang="pl-PL" b="1" dirty="0" smtClean="0"/>
          </a:p>
          <a:p>
            <a:pPr algn="just"/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u="sng" dirty="0" smtClean="0">
                <a:hlinkClick r:id="rId3"/>
              </a:rPr>
              <a:t>scientific </a:t>
            </a:r>
            <a:r>
              <a:rPr lang="pl-PL" u="sng" dirty="0" err="1" smtClean="0">
                <a:hlinkClick r:id="rId3"/>
              </a:rPr>
              <a:t>programme</a:t>
            </a:r>
            <a:r>
              <a:rPr lang="pl-PL" u="sng" dirty="0" smtClean="0">
                <a:hlinkClick r:id="rId3"/>
              </a:rPr>
              <a:t> </a:t>
            </a:r>
            <a:r>
              <a:rPr lang="pl-PL" u="sng" dirty="0" err="1" smtClean="0">
                <a:hlinkClick r:id="rId3"/>
              </a:rPr>
              <a:t>covers</a:t>
            </a:r>
            <a:r>
              <a:rPr lang="pl-PL" u="sng" dirty="0" smtClean="0">
                <a:hlinkClick r:id="rId3"/>
              </a:rPr>
              <a:t>: </a:t>
            </a:r>
            <a:r>
              <a:rPr lang="pl-PL" dirty="0" err="1" smtClean="0"/>
              <a:t>Acto-Myosin</a:t>
            </a:r>
            <a:r>
              <a:rPr lang="pl-PL" dirty="0" smtClean="0"/>
              <a:t> </a:t>
            </a:r>
            <a:r>
              <a:rPr lang="pl-PL" dirty="0" err="1" smtClean="0"/>
              <a:t>Interactions</a:t>
            </a:r>
            <a:r>
              <a:rPr lang="pl-PL" dirty="0" smtClean="0"/>
              <a:t>; </a:t>
            </a:r>
            <a:r>
              <a:rPr lang="pl-PL" dirty="0" err="1" smtClean="0"/>
              <a:t>Excitation-Contraction</a:t>
            </a:r>
            <a:r>
              <a:rPr lang="pl-PL" dirty="0" smtClean="0"/>
              <a:t> </a:t>
            </a:r>
            <a:r>
              <a:rPr lang="pl-PL" dirty="0" err="1" smtClean="0"/>
              <a:t>Coupling</a:t>
            </a:r>
            <a:r>
              <a:rPr lang="pl-PL" dirty="0" smtClean="0"/>
              <a:t>; </a:t>
            </a:r>
            <a:r>
              <a:rPr lang="pl-PL" dirty="0" err="1" smtClean="0"/>
              <a:t>Heart</a:t>
            </a:r>
            <a:r>
              <a:rPr lang="pl-PL" dirty="0" smtClean="0"/>
              <a:t> and </a:t>
            </a:r>
            <a:r>
              <a:rPr lang="pl-PL" dirty="0" err="1" smtClean="0"/>
              <a:t>Heart</a:t>
            </a:r>
            <a:r>
              <a:rPr lang="pl-PL" dirty="0" smtClean="0"/>
              <a:t> </a:t>
            </a:r>
            <a:r>
              <a:rPr lang="pl-PL" dirty="0" err="1" smtClean="0"/>
              <a:t>Failure</a:t>
            </a:r>
            <a:r>
              <a:rPr lang="pl-PL" dirty="0" smtClean="0"/>
              <a:t>; </a:t>
            </a:r>
            <a:r>
              <a:rPr lang="pl-PL" dirty="0" err="1" smtClean="0"/>
              <a:t>Molecular</a:t>
            </a:r>
            <a:r>
              <a:rPr lang="pl-PL" dirty="0" smtClean="0"/>
              <a:t> Motors; </a:t>
            </a:r>
            <a:r>
              <a:rPr lang="pl-PL" dirty="0" err="1" smtClean="0"/>
              <a:t>Muscle</a:t>
            </a:r>
            <a:r>
              <a:rPr lang="pl-PL" dirty="0" smtClean="0"/>
              <a:t> Cytoskeleton; </a:t>
            </a:r>
            <a:r>
              <a:rPr lang="pl-PL" dirty="0" err="1" smtClean="0"/>
              <a:t>Muscle</a:t>
            </a:r>
            <a:r>
              <a:rPr lang="pl-PL" dirty="0" smtClean="0"/>
              <a:t> Development and </a:t>
            </a:r>
            <a:r>
              <a:rPr lang="pl-PL" dirty="0" err="1" smtClean="0"/>
              <a:t>Repair</a:t>
            </a:r>
            <a:r>
              <a:rPr lang="pl-PL" dirty="0" smtClean="0"/>
              <a:t>; </a:t>
            </a:r>
            <a:r>
              <a:rPr lang="pl-PL" dirty="0" err="1" smtClean="0"/>
              <a:t>Muscle</a:t>
            </a:r>
            <a:r>
              <a:rPr lang="pl-PL" dirty="0" smtClean="0"/>
              <a:t> </a:t>
            </a:r>
            <a:r>
              <a:rPr lang="pl-PL" dirty="0" err="1" smtClean="0"/>
              <a:t>Exercise</a:t>
            </a:r>
            <a:r>
              <a:rPr lang="pl-PL" dirty="0" smtClean="0"/>
              <a:t> and </a:t>
            </a:r>
            <a:r>
              <a:rPr lang="pl-PL" dirty="0" err="1" smtClean="0"/>
              <a:t>Plasticity</a:t>
            </a:r>
            <a:r>
              <a:rPr lang="pl-PL" dirty="0" smtClean="0"/>
              <a:t>; </a:t>
            </a:r>
            <a:r>
              <a:rPr lang="pl-PL" dirty="0" err="1" smtClean="0"/>
              <a:t>Muscle</a:t>
            </a:r>
            <a:r>
              <a:rPr lang="pl-PL" dirty="0" smtClean="0"/>
              <a:t> </a:t>
            </a:r>
            <a:r>
              <a:rPr lang="pl-PL" dirty="0" err="1" smtClean="0"/>
              <a:t>Metabolism</a:t>
            </a:r>
            <a:r>
              <a:rPr lang="pl-PL" dirty="0" smtClean="0"/>
              <a:t> and </a:t>
            </a:r>
            <a:r>
              <a:rPr lang="pl-PL" dirty="0" err="1" smtClean="0"/>
              <a:t>Bioenergetics</a:t>
            </a:r>
            <a:r>
              <a:rPr lang="pl-PL" dirty="0" smtClean="0"/>
              <a:t>; </a:t>
            </a:r>
            <a:r>
              <a:rPr lang="pl-PL" dirty="0" err="1" smtClean="0"/>
              <a:t>Neuromuscular</a:t>
            </a:r>
            <a:r>
              <a:rPr lang="pl-PL" dirty="0" smtClean="0"/>
              <a:t> </a:t>
            </a:r>
            <a:r>
              <a:rPr lang="pl-PL" dirty="0" err="1" smtClean="0"/>
              <a:t>Interactions</a:t>
            </a:r>
            <a:r>
              <a:rPr lang="pl-PL" dirty="0" smtClean="0"/>
              <a:t>; </a:t>
            </a:r>
            <a:r>
              <a:rPr lang="pl-PL" dirty="0" err="1" smtClean="0"/>
              <a:t>Skeletal</a:t>
            </a:r>
            <a:r>
              <a:rPr lang="pl-PL" dirty="0" smtClean="0"/>
              <a:t> </a:t>
            </a:r>
            <a:r>
              <a:rPr lang="pl-PL" dirty="0" err="1" smtClean="0"/>
              <a:t>Muscle</a:t>
            </a:r>
            <a:r>
              <a:rPr lang="pl-PL" dirty="0" smtClean="0"/>
              <a:t> </a:t>
            </a:r>
            <a:r>
              <a:rPr lang="pl-PL" dirty="0" err="1" smtClean="0"/>
              <a:t>Diseases</a:t>
            </a:r>
            <a:r>
              <a:rPr lang="pl-PL" dirty="0" smtClean="0"/>
              <a:t> and </a:t>
            </a:r>
            <a:r>
              <a:rPr lang="pl-PL" dirty="0" err="1" smtClean="0"/>
              <a:t>Smooth</a:t>
            </a:r>
            <a:r>
              <a:rPr lang="pl-PL" dirty="0" smtClean="0"/>
              <a:t> </a:t>
            </a:r>
            <a:r>
              <a:rPr lang="pl-PL" dirty="0" err="1" smtClean="0"/>
              <a:t>Muscle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Health and </a:t>
            </a:r>
            <a:r>
              <a:rPr lang="pl-PL" dirty="0" err="1" smtClean="0"/>
              <a:t>Disease</a:t>
            </a:r>
            <a:r>
              <a:rPr lang="pl-PL" dirty="0" smtClean="0"/>
              <a:t>.</a:t>
            </a:r>
            <a:endParaRPr lang="pl-PL" b="1" dirty="0" smtClean="0"/>
          </a:p>
          <a:p>
            <a:pPr algn="just">
              <a:buNone/>
            </a:pP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Organizers</a:t>
            </a:r>
            <a:r>
              <a:rPr lang="pl-PL" dirty="0" smtClean="0"/>
              <a:t>: </a:t>
            </a:r>
          </a:p>
          <a:p>
            <a:pPr algn="just"/>
            <a:r>
              <a:rPr lang="en-US" dirty="0" err="1" smtClean="0"/>
              <a:t>Nencki</a:t>
            </a:r>
            <a:r>
              <a:rPr lang="en-US" dirty="0" smtClean="0"/>
              <a:t> Institute of</a:t>
            </a:r>
            <a:r>
              <a:rPr lang="pl-PL" dirty="0" smtClean="0"/>
              <a:t> </a:t>
            </a:r>
            <a:r>
              <a:rPr lang="en-US" dirty="0" smtClean="0"/>
              <a:t>Experimental Biology </a:t>
            </a:r>
            <a:endParaRPr lang="pl-PL" dirty="0" smtClean="0"/>
          </a:p>
          <a:p>
            <a:pPr algn="just"/>
            <a:r>
              <a:rPr lang="en-US" dirty="0" smtClean="0"/>
              <a:t>Polish Biochemical</a:t>
            </a:r>
            <a:r>
              <a:rPr lang="pl-PL" dirty="0" smtClean="0"/>
              <a:t> </a:t>
            </a:r>
            <a:r>
              <a:rPr lang="en-US" dirty="0" smtClean="0"/>
              <a:t>Society </a:t>
            </a:r>
            <a:endParaRPr lang="pl-PL" dirty="0" smtClean="0"/>
          </a:p>
          <a:p>
            <a:pPr algn="just"/>
            <a:r>
              <a:rPr lang="en-US" dirty="0" err="1" smtClean="0"/>
              <a:t>Kazimierz</a:t>
            </a:r>
            <a:r>
              <a:rPr lang="en-US" dirty="0" smtClean="0"/>
              <a:t> </a:t>
            </a:r>
            <a:r>
              <a:rPr lang="en-US" dirty="0" err="1" smtClean="0"/>
              <a:t>Wielki</a:t>
            </a:r>
            <a:r>
              <a:rPr lang="en-US" dirty="0" smtClean="0"/>
              <a:t> University</a:t>
            </a:r>
            <a:r>
              <a:rPr lang="pl-PL" dirty="0" smtClean="0"/>
              <a:t>, </a:t>
            </a:r>
            <a:r>
              <a:rPr lang="en-US" dirty="0" smtClean="0"/>
              <a:t>Faculty of Natural Science</a:t>
            </a:r>
            <a:r>
              <a:rPr lang="pl-PL" dirty="0" smtClean="0"/>
              <a:t> </a:t>
            </a:r>
            <a:r>
              <a:rPr lang="en-US" dirty="0" smtClean="0"/>
              <a:t>Bydgoszcz </a:t>
            </a:r>
            <a:endParaRPr lang="pl-PL" dirty="0" smtClean="0"/>
          </a:p>
          <a:p>
            <a:pPr algn="just"/>
            <a:r>
              <a:rPr lang="en-US" dirty="0" smtClean="0"/>
              <a:t>University of Warsaw</a:t>
            </a:r>
            <a:r>
              <a:rPr lang="pl-PL" dirty="0" smtClean="0"/>
              <a:t> </a:t>
            </a:r>
            <a:r>
              <a:rPr lang="en-US" dirty="0" smtClean="0"/>
              <a:t>Faculty of Biology </a:t>
            </a:r>
            <a:endParaRPr lang="pl-PL" dirty="0" smtClean="0"/>
          </a:p>
          <a:p>
            <a:pPr algn="just"/>
            <a:r>
              <a:rPr lang="en-US" dirty="0" smtClean="0"/>
              <a:t>Department of Neurology,</a:t>
            </a:r>
            <a:r>
              <a:rPr lang="pl-PL" dirty="0" smtClean="0"/>
              <a:t> </a:t>
            </a:r>
            <a:r>
              <a:rPr lang="en-US" dirty="0" smtClean="0"/>
              <a:t>Warsaw Medical University</a:t>
            </a:r>
            <a:endParaRPr lang="pl-PL" b="1" dirty="0" smtClean="0"/>
          </a:p>
          <a:p>
            <a:endParaRPr lang="pl-PL" dirty="0"/>
          </a:p>
        </p:txBody>
      </p:sp>
      <p:pic>
        <p:nvPicPr>
          <p:cNvPr id="5" name="Obraz 4" descr="nencki_logo_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504468" cy="98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		</a:t>
            </a:r>
            <a:r>
              <a:rPr lang="pl-PL" dirty="0" err="1" smtClean="0"/>
              <a:t>Latest</a:t>
            </a:r>
            <a:r>
              <a:rPr lang="pl-PL" dirty="0" smtClean="0"/>
              <a:t> long-term international </a:t>
            </a:r>
            <a:r>
              <a:rPr lang="pl-PL" dirty="0" err="1" smtClean="0"/>
              <a:t>relations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b="1" dirty="0" smtClean="0"/>
          </a:p>
          <a:p>
            <a:endParaRPr lang="en-US" b="1" dirty="0" smtClean="0"/>
          </a:p>
          <a:p>
            <a:endParaRPr lang="pl-PL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pl-PL" dirty="0"/>
          </a:p>
        </p:txBody>
      </p:sp>
      <p:pic>
        <p:nvPicPr>
          <p:cNvPr id="5" name="Obraz 4" descr="nencki_logo_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04468" cy="980728"/>
          </a:xfrm>
          <a:prstGeom prst="rect">
            <a:avLst/>
          </a:prstGeom>
        </p:spPr>
      </p:pic>
      <p:pic>
        <p:nvPicPr>
          <p:cNvPr id="6" name="Obraz 5" descr="zdjęcie-feb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573016"/>
            <a:ext cx="3475484" cy="2926723"/>
          </a:xfrm>
          <a:prstGeom prst="rect">
            <a:avLst/>
          </a:prstGeom>
        </p:spPr>
      </p:pic>
      <p:pic>
        <p:nvPicPr>
          <p:cNvPr id="7" name="Obraz 6" descr="emb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556792"/>
            <a:ext cx="4629086" cy="1152128"/>
          </a:xfrm>
          <a:prstGeom prst="rect">
            <a:avLst/>
          </a:prstGeom>
        </p:spPr>
      </p:pic>
      <p:pic>
        <p:nvPicPr>
          <p:cNvPr id="8" name="Obraz 7" descr="logo_sissa_o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5085184"/>
            <a:ext cx="3925769" cy="1152128"/>
          </a:xfrm>
          <a:prstGeom prst="rect">
            <a:avLst/>
          </a:prstGeom>
        </p:spPr>
      </p:pic>
      <p:pic>
        <p:nvPicPr>
          <p:cNvPr id="9" name="Obraz 8" descr="institut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2852936"/>
            <a:ext cx="2011330" cy="1512168"/>
          </a:xfrm>
          <a:prstGeom prst="rect">
            <a:avLst/>
          </a:prstGeom>
        </p:spPr>
      </p:pic>
      <p:pic>
        <p:nvPicPr>
          <p:cNvPr id="10" name="Obraz 9" descr="portsmuth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2780928"/>
            <a:ext cx="2581750" cy="2160240"/>
          </a:xfrm>
          <a:prstGeom prst="rect">
            <a:avLst/>
          </a:prstGeom>
        </p:spPr>
      </p:pic>
      <p:pic>
        <p:nvPicPr>
          <p:cNvPr id="11" name="Obraz 10" descr="Logo_IR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76256" y="980728"/>
            <a:ext cx="1296144" cy="2470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Movie</a:t>
            </a:r>
            <a:endParaRPr lang="pl-PL" dirty="0"/>
          </a:p>
        </p:txBody>
      </p:sp>
      <p:pic>
        <p:nvPicPr>
          <p:cNvPr id="7" name="Obraz 6" descr="nencki_logo_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04468" cy="98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Contact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l-PL" dirty="0" smtClean="0"/>
              <a:t>	Nencki </a:t>
            </a:r>
            <a:r>
              <a:rPr lang="pl-PL" dirty="0" err="1" smtClean="0"/>
              <a:t>Institute</a:t>
            </a:r>
            <a:r>
              <a:rPr lang="pl-PL" dirty="0" smtClean="0"/>
              <a:t> of </a:t>
            </a:r>
            <a:r>
              <a:rPr lang="pl-PL" dirty="0" err="1" smtClean="0"/>
              <a:t>Experimental</a:t>
            </a:r>
            <a:r>
              <a:rPr lang="pl-PL" dirty="0" smtClean="0"/>
              <a:t> </a:t>
            </a:r>
            <a:r>
              <a:rPr lang="pl-PL" dirty="0" err="1" smtClean="0"/>
              <a:t>Biology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Academy</a:t>
            </a:r>
            <a:r>
              <a:rPr lang="pl-PL" dirty="0" smtClean="0"/>
              <a:t> of Sciences</a:t>
            </a:r>
            <a:br>
              <a:rPr lang="pl-PL" dirty="0" smtClean="0"/>
            </a:br>
            <a:r>
              <a:rPr lang="pl-PL" dirty="0" smtClean="0"/>
              <a:t>3 Pasteur Street</a:t>
            </a:r>
            <a:br>
              <a:rPr lang="pl-PL" dirty="0" smtClean="0"/>
            </a:br>
            <a:r>
              <a:rPr lang="pl-PL" dirty="0" smtClean="0"/>
              <a:t>02-093 Warszawa</a:t>
            </a:r>
            <a:br>
              <a:rPr lang="pl-PL" dirty="0" smtClean="0"/>
            </a:br>
            <a:r>
              <a:rPr lang="pl-PL" dirty="0" smtClean="0"/>
              <a:t>Poland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Director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Institute</a:t>
            </a:r>
            <a:r>
              <a:rPr lang="pl-PL" dirty="0" smtClean="0"/>
              <a:t>: Adam Szewczyk</a:t>
            </a:r>
            <a:br>
              <a:rPr lang="pl-PL" dirty="0" smtClean="0"/>
            </a:br>
            <a:r>
              <a:rPr lang="pl-PL" dirty="0" err="1" smtClean="0"/>
              <a:t>phone</a:t>
            </a:r>
            <a:r>
              <a:rPr lang="pl-PL" dirty="0" smtClean="0"/>
              <a:t>: (48 22) 5892207</a:t>
            </a:r>
            <a:br>
              <a:rPr lang="pl-PL" dirty="0" smtClean="0"/>
            </a:br>
            <a:r>
              <a:rPr lang="pl-PL" dirty="0" err="1" smtClean="0"/>
              <a:t>fax</a:t>
            </a:r>
            <a:r>
              <a:rPr lang="pl-PL" dirty="0" smtClean="0"/>
              <a:t>: (48 22) 822 53 42</a:t>
            </a:r>
            <a:br>
              <a:rPr lang="pl-PL" dirty="0" smtClean="0"/>
            </a:br>
            <a:r>
              <a:rPr lang="pl-PL" dirty="0" smtClean="0"/>
              <a:t>e-mail: </a:t>
            </a:r>
            <a:r>
              <a:rPr lang="pl-PL" dirty="0" err="1" smtClean="0">
                <a:hlinkClick r:id="rId2"/>
              </a:rPr>
              <a:t>dyrekcja@nencki.gov.pl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International </a:t>
            </a:r>
            <a:r>
              <a:rPr lang="pl-PL" dirty="0" err="1" smtClean="0"/>
              <a:t>Cooperation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Office of International </a:t>
            </a:r>
            <a:r>
              <a:rPr lang="pl-PL" dirty="0" err="1" smtClean="0"/>
              <a:t>Cooperation</a:t>
            </a:r>
            <a:r>
              <a:rPr lang="pl-PL" dirty="0" smtClean="0"/>
              <a:t> and Project Management</a:t>
            </a:r>
            <a:br>
              <a:rPr lang="pl-PL" dirty="0" smtClean="0"/>
            </a:br>
            <a:r>
              <a:rPr lang="pl-PL" dirty="0" err="1" smtClean="0"/>
              <a:t>Head</a:t>
            </a:r>
            <a:r>
              <a:rPr lang="pl-PL" dirty="0" smtClean="0"/>
              <a:t>: Anna </a:t>
            </a:r>
            <a:r>
              <a:rPr lang="pl-PL" dirty="0" err="1" smtClean="0"/>
              <a:t>Sadlik-Paskalec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phone</a:t>
            </a:r>
            <a:r>
              <a:rPr lang="pl-PL" dirty="0" smtClean="0"/>
              <a:t>: (48 22) 5892263</a:t>
            </a:r>
            <a:br>
              <a:rPr lang="pl-PL" dirty="0" smtClean="0"/>
            </a:br>
            <a:r>
              <a:rPr lang="pl-PL" dirty="0" err="1" smtClean="0"/>
              <a:t>fax</a:t>
            </a:r>
            <a:r>
              <a:rPr lang="pl-PL" dirty="0" smtClean="0"/>
              <a:t>: (48 22) 668 65 86</a:t>
            </a:r>
            <a:br>
              <a:rPr lang="pl-PL" dirty="0" smtClean="0"/>
            </a:br>
            <a:r>
              <a:rPr lang="pl-PL" dirty="0" smtClean="0"/>
              <a:t>e-mail: </a:t>
            </a:r>
            <a:r>
              <a:rPr lang="pl-PL" dirty="0" err="1" smtClean="0">
                <a:hlinkClick r:id="rId3"/>
              </a:rPr>
              <a:t>a.sadlik@nencki.gov.pl</a:t>
            </a:r>
            <a:r>
              <a:rPr lang="pl-PL" dirty="0" smtClean="0"/>
              <a:t> </a:t>
            </a:r>
          </a:p>
          <a:p>
            <a:endParaRPr lang="pl-PL" dirty="0"/>
          </a:p>
        </p:txBody>
      </p:sp>
      <p:pic>
        <p:nvPicPr>
          <p:cNvPr id="5" name="Obraz 4" descr="nencki_logo_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504468" cy="980728"/>
          </a:xfrm>
          <a:prstGeom prst="rect">
            <a:avLst/>
          </a:prstGeom>
        </p:spPr>
      </p:pic>
      <p:pic>
        <p:nvPicPr>
          <p:cNvPr id="6" name="Obraz 5" descr="budynek_maj_2013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556792"/>
            <a:ext cx="4104456" cy="2738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Thank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very</a:t>
            </a:r>
            <a:r>
              <a:rPr lang="pl-PL" dirty="0" smtClean="0"/>
              <a:t> much for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attention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General </a:t>
            </a:r>
            <a:r>
              <a:rPr lang="pl-PL" dirty="0" err="1" smtClean="0"/>
              <a:t>information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l-PL" dirty="0"/>
              <a:t>T</a:t>
            </a:r>
            <a:r>
              <a:rPr lang="en-US" dirty="0" smtClean="0"/>
              <a:t>he largest non-university center for biological research in Poland </a:t>
            </a:r>
            <a:endParaRPr lang="pl-PL" dirty="0" smtClean="0"/>
          </a:p>
          <a:p>
            <a:pPr algn="just"/>
            <a:r>
              <a:rPr lang="pl-PL" dirty="0" err="1" smtClean="0"/>
              <a:t>Structure</a:t>
            </a:r>
            <a:r>
              <a:rPr lang="pl-PL" dirty="0" smtClean="0"/>
              <a:t>: 5 </a:t>
            </a:r>
            <a:r>
              <a:rPr lang="pl-PL" dirty="0" err="1" smtClean="0"/>
              <a:t>Departaments</a:t>
            </a:r>
            <a:r>
              <a:rPr lang="pl-PL" dirty="0" smtClean="0"/>
              <a:t>: </a:t>
            </a:r>
            <a:r>
              <a:rPr lang="pl-PL" dirty="0" err="1" smtClean="0"/>
              <a:t>Cell</a:t>
            </a:r>
            <a:r>
              <a:rPr lang="pl-PL" dirty="0" smtClean="0"/>
              <a:t> </a:t>
            </a:r>
            <a:r>
              <a:rPr lang="pl-PL" dirty="0" err="1" smtClean="0"/>
              <a:t>Biology</a:t>
            </a:r>
            <a:r>
              <a:rPr lang="pl-PL" dirty="0" smtClean="0"/>
              <a:t>, </a:t>
            </a:r>
            <a:r>
              <a:rPr lang="pl-PL" dirty="0" err="1" smtClean="0"/>
              <a:t>Biochemistry</a:t>
            </a:r>
            <a:r>
              <a:rPr lang="pl-PL" dirty="0" smtClean="0"/>
              <a:t>, </a:t>
            </a:r>
            <a:r>
              <a:rPr lang="pl-PL" dirty="0" err="1" smtClean="0"/>
              <a:t>Molecular</a:t>
            </a:r>
            <a:r>
              <a:rPr lang="pl-PL" dirty="0" smtClean="0"/>
              <a:t> and </a:t>
            </a:r>
            <a:r>
              <a:rPr lang="pl-PL" dirty="0" err="1" smtClean="0"/>
              <a:t>Cellular</a:t>
            </a:r>
            <a:r>
              <a:rPr lang="pl-PL" dirty="0" smtClean="0"/>
              <a:t> </a:t>
            </a:r>
            <a:r>
              <a:rPr lang="pl-PL" dirty="0" err="1" smtClean="0"/>
              <a:t>Neurobiology</a:t>
            </a:r>
            <a:r>
              <a:rPr lang="pl-PL" dirty="0" smtClean="0"/>
              <a:t>, </a:t>
            </a:r>
            <a:r>
              <a:rPr lang="pl-PL" dirty="0" err="1" smtClean="0"/>
              <a:t>Neurophysiology</a:t>
            </a:r>
            <a:r>
              <a:rPr lang="pl-PL" dirty="0" smtClean="0"/>
              <a:t>, </a:t>
            </a:r>
            <a:r>
              <a:rPr lang="pl-PL" dirty="0" err="1" smtClean="0"/>
              <a:t>Neurobiology</a:t>
            </a:r>
            <a:r>
              <a:rPr lang="pl-PL" dirty="0" smtClean="0"/>
              <a:t> Center</a:t>
            </a:r>
          </a:p>
          <a:p>
            <a:pPr algn="just"/>
            <a:r>
              <a:rPr lang="pl-PL" dirty="0" smtClean="0"/>
              <a:t>43 </a:t>
            </a:r>
            <a:r>
              <a:rPr lang="pl-PL" dirty="0" err="1" smtClean="0"/>
              <a:t>research</a:t>
            </a:r>
            <a:r>
              <a:rPr lang="pl-PL" dirty="0" smtClean="0"/>
              <a:t> </a:t>
            </a:r>
            <a:r>
              <a:rPr lang="pl-PL" dirty="0" err="1" smtClean="0"/>
              <a:t>labs</a:t>
            </a:r>
            <a:r>
              <a:rPr lang="pl-PL" dirty="0" smtClean="0"/>
              <a:t> (</a:t>
            </a:r>
            <a:r>
              <a:rPr lang="pl-PL" dirty="0" err="1" smtClean="0"/>
              <a:t>including</a:t>
            </a:r>
            <a:r>
              <a:rPr lang="pl-PL" dirty="0" smtClean="0"/>
              <a:t> </a:t>
            </a:r>
            <a:r>
              <a:rPr lang="pl-PL" dirty="0" err="1" smtClean="0"/>
              <a:t>Animal</a:t>
            </a:r>
            <a:r>
              <a:rPr lang="pl-PL" dirty="0" smtClean="0"/>
              <a:t> House and services </a:t>
            </a:r>
            <a:r>
              <a:rPr lang="pl-PL" dirty="0" err="1" smtClean="0"/>
              <a:t>labs</a:t>
            </a:r>
            <a:r>
              <a:rPr lang="pl-PL" dirty="0" smtClean="0"/>
              <a:t>) </a:t>
            </a:r>
          </a:p>
          <a:p>
            <a:pPr algn="just"/>
            <a:r>
              <a:rPr lang="pl-PL" dirty="0" err="1" smtClean="0"/>
              <a:t>Over</a:t>
            </a:r>
            <a:r>
              <a:rPr lang="pl-PL" dirty="0" smtClean="0"/>
              <a:t> 250 </a:t>
            </a:r>
            <a:r>
              <a:rPr lang="pl-PL" dirty="0" err="1" smtClean="0"/>
              <a:t>scientists</a:t>
            </a:r>
            <a:r>
              <a:rPr lang="pl-PL" dirty="0" smtClean="0"/>
              <a:t> </a:t>
            </a:r>
            <a:r>
              <a:rPr lang="pl-PL" dirty="0" err="1" smtClean="0"/>
              <a:t>from</a:t>
            </a:r>
            <a:r>
              <a:rPr lang="pl-PL" dirty="0" smtClean="0"/>
              <a:t> Poland and </a:t>
            </a:r>
            <a:r>
              <a:rPr lang="pl-PL" dirty="0" err="1" smtClean="0"/>
              <a:t>foreigners</a:t>
            </a:r>
            <a:r>
              <a:rPr lang="pl-PL" dirty="0" smtClean="0"/>
              <a:t> (India, </a:t>
            </a:r>
            <a:r>
              <a:rPr lang="pl-PL" dirty="0" err="1" smtClean="0"/>
              <a:t>England</a:t>
            </a:r>
            <a:r>
              <a:rPr lang="pl-PL" dirty="0" smtClean="0"/>
              <a:t>, </a:t>
            </a:r>
            <a:r>
              <a:rPr lang="pl-PL" dirty="0" err="1" smtClean="0"/>
              <a:t>Ukraine</a:t>
            </a:r>
            <a:r>
              <a:rPr lang="pl-PL" dirty="0" smtClean="0"/>
              <a:t>, Romania, Iran)</a:t>
            </a:r>
          </a:p>
          <a:p>
            <a:pPr algn="just"/>
            <a:r>
              <a:rPr lang="pl-PL" dirty="0" smtClean="0"/>
              <a:t>150 </a:t>
            </a:r>
            <a:r>
              <a:rPr lang="pl-PL" dirty="0" err="1" smtClean="0"/>
              <a:t>doctoral</a:t>
            </a:r>
            <a:r>
              <a:rPr lang="pl-PL" dirty="0" smtClean="0"/>
              <a:t> </a:t>
            </a:r>
            <a:r>
              <a:rPr lang="pl-PL" dirty="0" err="1" smtClean="0"/>
              <a:t>students</a:t>
            </a:r>
            <a:r>
              <a:rPr lang="pl-PL" dirty="0" smtClean="0"/>
              <a:t> (</a:t>
            </a:r>
            <a:r>
              <a:rPr lang="pl-PL" dirty="0" err="1" smtClean="0"/>
              <a:t>from</a:t>
            </a:r>
            <a:r>
              <a:rPr lang="pl-PL" dirty="0" smtClean="0"/>
              <a:t> Poland and </a:t>
            </a:r>
            <a:r>
              <a:rPr lang="pl-PL" dirty="0" err="1" smtClean="0"/>
              <a:t>foreigners</a:t>
            </a:r>
            <a:r>
              <a:rPr lang="pl-PL" dirty="0" smtClean="0"/>
              <a:t>: India, </a:t>
            </a:r>
            <a:r>
              <a:rPr lang="pl-PL" dirty="0" err="1" smtClean="0"/>
              <a:t>Hungary</a:t>
            </a:r>
            <a:r>
              <a:rPr lang="pl-PL" dirty="0" smtClean="0"/>
              <a:t>, </a:t>
            </a:r>
            <a:r>
              <a:rPr lang="pl-PL" dirty="0" err="1" smtClean="0"/>
              <a:t>Ukraine</a:t>
            </a:r>
            <a:r>
              <a:rPr lang="pl-PL" dirty="0" smtClean="0"/>
              <a:t>, China)</a:t>
            </a:r>
          </a:p>
          <a:p>
            <a:endParaRPr lang="pl-PL" dirty="0"/>
          </a:p>
        </p:txBody>
      </p:sp>
      <p:pic>
        <p:nvPicPr>
          <p:cNvPr id="5" name="Obraz 4" descr="nencki_logo_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04468" cy="98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General </a:t>
            </a:r>
            <a:r>
              <a:rPr lang="pl-PL" dirty="0" err="1" smtClean="0"/>
              <a:t>Information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Research grants from sources Polish Ministry of Science and Higher Education and funds from the European Union</a:t>
            </a:r>
            <a:endParaRPr lang="pl-PL" dirty="0" smtClean="0"/>
          </a:p>
          <a:p>
            <a:pPr algn="just"/>
            <a:r>
              <a:rPr lang="pl-PL" dirty="0" smtClean="0"/>
              <a:t>W</a:t>
            </a:r>
            <a:r>
              <a:rPr lang="en-US" dirty="0" smtClean="0"/>
              <a:t>ell-equipped laboratories with the latest equipment</a:t>
            </a:r>
            <a:r>
              <a:rPr lang="pl-PL" dirty="0" smtClean="0"/>
              <a:t> (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microscopes</a:t>
            </a:r>
            <a:r>
              <a:rPr lang="pl-PL" dirty="0" smtClean="0"/>
              <a:t>, </a:t>
            </a:r>
            <a:r>
              <a:rPr lang="pl-PL" dirty="0" err="1" smtClean="0"/>
              <a:t>tomograph</a:t>
            </a:r>
            <a:r>
              <a:rPr lang="pl-PL" dirty="0" smtClean="0"/>
              <a:t>) </a:t>
            </a:r>
          </a:p>
          <a:p>
            <a:pPr algn="just"/>
            <a:r>
              <a:rPr lang="pl-PL" dirty="0" err="1" smtClean="0"/>
              <a:t>Cooperation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foreign partners</a:t>
            </a:r>
          </a:p>
          <a:p>
            <a:pPr algn="just"/>
            <a:r>
              <a:rPr lang="pl-PL" dirty="0" err="1"/>
              <a:t>P</a:t>
            </a:r>
            <a:r>
              <a:rPr lang="pl-PL" dirty="0" err="1" smtClean="0"/>
              <a:t>ublishing</a:t>
            </a:r>
            <a:r>
              <a:rPr lang="pl-PL" dirty="0" smtClean="0"/>
              <a:t> </a:t>
            </a:r>
            <a:r>
              <a:rPr lang="pl-PL" dirty="0" err="1" smtClean="0"/>
              <a:t>achievements</a:t>
            </a:r>
            <a:r>
              <a:rPr lang="pl-PL" dirty="0" smtClean="0"/>
              <a:t> </a:t>
            </a:r>
          </a:p>
          <a:p>
            <a:pPr algn="just"/>
            <a:r>
              <a:rPr lang="pl-PL" dirty="0" err="1" smtClean="0"/>
              <a:t>Awards</a:t>
            </a:r>
            <a:r>
              <a:rPr lang="pl-PL" dirty="0" smtClean="0"/>
              <a:t> and </a:t>
            </a:r>
            <a:r>
              <a:rPr lang="pl-PL" dirty="0" err="1" smtClean="0"/>
              <a:t>prizes</a:t>
            </a:r>
            <a:r>
              <a:rPr lang="pl-PL" dirty="0" smtClean="0"/>
              <a:t> </a:t>
            </a:r>
          </a:p>
          <a:p>
            <a:pPr algn="just"/>
            <a:r>
              <a:rPr lang="pl-PL" dirty="0" err="1"/>
              <a:t>P</a:t>
            </a:r>
            <a:r>
              <a:rPr lang="pl-PL" dirty="0" err="1" smtClean="0"/>
              <a:t>opularization</a:t>
            </a:r>
            <a:r>
              <a:rPr lang="pl-PL" dirty="0" smtClean="0"/>
              <a:t> of science </a:t>
            </a:r>
          </a:p>
          <a:p>
            <a:pPr algn="just"/>
            <a:r>
              <a:rPr lang="pl-PL" dirty="0" err="1" smtClean="0"/>
              <a:t>Social</a:t>
            </a:r>
            <a:r>
              <a:rPr lang="pl-PL" dirty="0" smtClean="0"/>
              <a:t> Media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5" name="Obraz 4" descr="nencki_logo_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04468" cy="980728"/>
          </a:xfrm>
          <a:prstGeom prst="rect">
            <a:avLst/>
          </a:prstGeom>
        </p:spPr>
      </p:pic>
      <p:pic>
        <p:nvPicPr>
          <p:cNvPr id="7" name="Obraz 6" descr="social media i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5517232"/>
            <a:ext cx="5800725" cy="27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/>
              <a:t>		</a:t>
            </a:r>
            <a:r>
              <a:rPr lang="pl-PL" dirty="0" err="1" smtClean="0"/>
              <a:t>Animal</a:t>
            </a:r>
            <a:r>
              <a:rPr lang="pl-PL" dirty="0" smtClean="0"/>
              <a:t> House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l-PL" dirty="0" smtClean="0"/>
          </a:p>
          <a:p>
            <a:pPr algn="just"/>
            <a:r>
              <a:rPr lang="pl-PL" dirty="0" err="1" smtClean="0"/>
              <a:t>Provides</a:t>
            </a:r>
            <a:r>
              <a:rPr lang="pl-PL" dirty="0" smtClean="0"/>
              <a:t> </a:t>
            </a:r>
            <a:r>
              <a:rPr lang="en-US" dirty="0" smtClean="0"/>
              <a:t>animals</a:t>
            </a:r>
            <a:r>
              <a:rPr lang="pl-PL" dirty="0" smtClean="0"/>
              <a:t> (</a:t>
            </a:r>
            <a:r>
              <a:rPr lang="pl-PL" dirty="0" err="1" smtClean="0"/>
              <a:t>mouses</a:t>
            </a:r>
            <a:r>
              <a:rPr lang="pl-PL" dirty="0" smtClean="0"/>
              <a:t> and </a:t>
            </a:r>
            <a:r>
              <a:rPr lang="pl-PL" dirty="0" err="1" smtClean="0"/>
              <a:t>rats</a:t>
            </a:r>
            <a:r>
              <a:rPr lang="pl-PL" dirty="0" smtClean="0"/>
              <a:t>)</a:t>
            </a:r>
            <a:r>
              <a:rPr lang="en-US" dirty="0" smtClean="0"/>
              <a:t> for experiments (selected according to age, sex, weight, and phase of the cycle) at the laboratories of the </a:t>
            </a:r>
            <a:r>
              <a:rPr lang="en-US" dirty="0" err="1" smtClean="0"/>
              <a:t>Nencki</a:t>
            </a:r>
            <a:r>
              <a:rPr lang="en-US" dirty="0" smtClean="0"/>
              <a:t> Institute </a:t>
            </a:r>
            <a:endParaRPr lang="pl-PL" dirty="0" smtClean="0"/>
          </a:p>
          <a:p>
            <a:pPr algn="just"/>
            <a:r>
              <a:rPr lang="en-US" dirty="0" smtClean="0"/>
              <a:t>Our animals periodically undergo pathological, parasitological, bacteriological and </a:t>
            </a:r>
            <a:r>
              <a:rPr lang="en-US" dirty="0" err="1" smtClean="0"/>
              <a:t>virusological</a:t>
            </a:r>
            <a:r>
              <a:rPr lang="en-US" dirty="0" smtClean="0"/>
              <a:t> control</a:t>
            </a:r>
            <a:endParaRPr lang="pl-PL" dirty="0" smtClean="0"/>
          </a:p>
          <a:p>
            <a:pPr algn="just"/>
            <a:r>
              <a:rPr lang="pl-PL" dirty="0" smtClean="0"/>
              <a:t>D</a:t>
            </a:r>
            <a:r>
              <a:rPr lang="en-US" dirty="0" err="1" smtClean="0"/>
              <a:t>ivided</a:t>
            </a:r>
            <a:r>
              <a:rPr lang="en-US" dirty="0" smtClean="0"/>
              <a:t> into separate areas for breeding and experimental purposes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5" name="Obraz 4" descr="nencki_logo_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04468" cy="980728"/>
          </a:xfrm>
          <a:prstGeom prst="rect">
            <a:avLst/>
          </a:prstGeom>
        </p:spPr>
      </p:pic>
      <p:pic>
        <p:nvPicPr>
          <p:cNvPr id="6" name="Obraz 5" descr="myszki_w_kieliszku_39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60648"/>
            <a:ext cx="3363335" cy="1638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Doctoral</a:t>
            </a:r>
            <a:r>
              <a:rPr lang="pl-PL" dirty="0" smtClean="0"/>
              <a:t> </a:t>
            </a:r>
            <a:r>
              <a:rPr lang="pl-PL" dirty="0" err="1" smtClean="0"/>
              <a:t>Studies</a:t>
            </a:r>
            <a:r>
              <a:rPr lang="pl-PL" dirty="0"/>
              <a:t> </a:t>
            </a:r>
            <a:r>
              <a:rPr lang="pl-PL" dirty="0" smtClean="0"/>
              <a:t>- </a:t>
            </a:r>
            <a:r>
              <a:rPr lang="pl-PL" dirty="0" err="1" smtClean="0"/>
              <a:t>PhD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8052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l-PL" dirty="0" err="1" smtClean="0"/>
              <a:t>Duration</a:t>
            </a:r>
            <a:r>
              <a:rPr lang="pl-PL" dirty="0" smtClean="0"/>
              <a:t>: </a:t>
            </a:r>
            <a:r>
              <a:rPr lang="pl-PL" dirty="0" err="1" smtClean="0"/>
              <a:t>Four</a:t>
            </a:r>
            <a:r>
              <a:rPr lang="pl-PL" dirty="0" smtClean="0"/>
              <a:t> </a:t>
            </a:r>
            <a:r>
              <a:rPr lang="pl-PL" dirty="0" err="1" smtClean="0"/>
              <a:t>yrs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posiibility</a:t>
            </a:r>
            <a:r>
              <a:rPr lang="pl-PL" dirty="0" smtClean="0"/>
              <a:t> of </a:t>
            </a:r>
            <a:r>
              <a:rPr lang="pl-PL" dirty="0" err="1" smtClean="0"/>
              <a:t>extension</a:t>
            </a:r>
            <a:r>
              <a:rPr lang="pl-PL" dirty="0" smtClean="0"/>
              <a:t> (</a:t>
            </a:r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yrs</a:t>
            </a:r>
            <a:r>
              <a:rPr lang="pl-PL" dirty="0" smtClean="0"/>
              <a:t>)</a:t>
            </a:r>
          </a:p>
          <a:p>
            <a:pPr algn="just"/>
            <a:r>
              <a:rPr lang="pl-PL" dirty="0" err="1" smtClean="0"/>
              <a:t>Language</a:t>
            </a:r>
            <a:r>
              <a:rPr lang="pl-PL" dirty="0" smtClean="0"/>
              <a:t>: </a:t>
            </a: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English</a:t>
            </a:r>
            <a:endParaRPr lang="pl-PL" dirty="0" smtClean="0"/>
          </a:p>
          <a:p>
            <a:pPr algn="just"/>
            <a:r>
              <a:rPr lang="pl-PL" dirty="0" err="1" smtClean="0"/>
              <a:t>Participation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prestigious</a:t>
            </a:r>
            <a:r>
              <a:rPr lang="pl-PL" dirty="0" smtClean="0"/>
              <a:t> </a:t>
            </a:r>
            <a:r>
              <a:rPr lang="pl-PL" dirty="0" err="1" smtClean="0"/>
              <a:t>research</a:t>
            </a:r>
            <a:endParaRPr lang="pl-PL" dirty="0" smtClean="0"/>
          </a:p>
          <a:p>
            <a:pPr algn="just"/>
            <a:r>
              <a:rPr lang="pl-PL" dirty="0" smtClean="0"/>
              <a:t>E</a:t>
            </a:r>
            <a:r>
              <a:rPr lang="en-US" dirty="0" err="1" smtClean="0"/>
              <a:t>xper</a:t>
            </a:r>
            <a:r>
              <a:rPr lang="pl-PL" dirty="0" err="1" smtClean="0"/>
              <a:t>iments</a:t>
            </a:r>
            <a:r>
              <a:rPr lang="en-US" dirty="0" smtClean="0"/>
              <a:t> using the latest equipment </a:t>
            </a:r>
            <a:endParaRPr lang="pl-PL" dirty="0" smtClean="0"/>
          </a:p>
          <a:p>
            <a:pPr algn="just"/>
            <a:r>
              <a:rPr lang="pl-PL" dirty="0" smtClean="0"/>
              <a:t>International Exchange: Erasmus +, </a:t>
            </a:r>
            <a:r>
              <a:rPr lang="pl-PL" dirty="0" err="1" smtClean="0"/>
              <a:t>conferences</a:t>
            </a:r>
            <a:r>
              <a:rPr lang="pl-PL" dirty="0" smtClean="0"/>
              <a:t>, </a:t>
            </a:r>
            <a:r>
              <a:rPr lang="pl-PL" dirty="0" err="1" smtClean="0"/>
              <a:t>trainings</a:t>
            </a:r>
            <a:r>
              <a:rPr lang="pl-PL" dirty="0" smtClean="0"/>
              <a:t> </a:t>
            </a:r>
          </a:p>
          <a:p>
            <a:pPr algn="just"/>
            <a:r>
              <a:rPr lang="pl-PL" dirty="0" smtClean="0"/>
              <a:t>International </a:t>
            </a:r>
            <a:r>
              <a:rPr lang="pl-PL" dirty="0" err="1" smtClean="0"/>
              <a:t>studies</a:t>
            </a:r>
            <a:r>
              <a:rPr lang="pl-PL" dirty="0" smtClean="0"/>
              <a:t>: </a:t>
            </a:r>
            <a:r>
              <a:rPr lang="pl-PL" dirty="0" err="1" smtClean="0"/>
              <a:t>NeuroPHD</a:t>
            </a:r>
            <a:r>
              <a:rPr lang="pl-PL" dirty="0" smtClean="0"/>
              <a:t> (2009-2014), Bio4med (start 2015, </a:t>
            </a:r>
            <a:r>
              <a:rPr lang="pl-PL" dirty="0" err="1" smtClean="0"/>
              <a:t>funded</a:t>
            </a:r>
            <a:r>
              <a:rPr lang="pl-PL" dirty="0" smtClean="0"/>
              <a:t> Horizon2020)</a:t>
            </a:r>
          </a:p>
          <a:p>
            <a:pPr algn="just"/>
            <a:r>
              <a:rPr lang="pl-PL" dirty="0" smtClean="0"/>
              <a:t>C</a:t>
            </a:r>
            <a:r>
              <a:rPr lang="en-US" dirty="0" err="1" smtClean="0"/>
              <a:t>ooperation</a:t>
            </a:r>
            <a:r>
              <a:rPr lang="en-US" dirty="0" smtClean="0"/>
              <a:t> with other universities outside the strictly biological sciences </a:t>
            </a:r>
            <a:endParaRPr lang="pl-PL" dirty="0" smtClean="0"/>
          </a:p>
          <a:p>
            <a:pPr algn="just"/>
            <a:r>
              <a:rPr lang="pl-PL" dirty="0" err="1" smtClean="0"/>
              <a:t>Prize</a:t>
            </a:r>
            <a:endParaRPr lang="pl-PL" dirty="0"/>
          </a:p>
        </p:txBody>
      </p:sp>
      <p:pic>
        <p:nvPicPr>
          <p:cNvPr id="7" name="Obraz 6" descr="nencki_logo_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04468" cy="98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Doctoral</a:t>
            </a:r>
            <a:r>
              <a:rPr lang="pl-PL" dirty="0" smtClean="0"/>
              <a:t> </a:t>
            </a:r>
            <a:r>
              <a:rPr lang="pl-PL" dirty="0" err="1" smtClean="0"/>
              <a:t>Studies</a:t>
            </a:r>
            <a:r>
              <a:rPr lang="pl-PL" dirty="0" smtClean="0"/>
              <a:t> - </a:t>
            </a:r>
            <a:r>
              <a:rPr lang="pl-PL" dirty="0" err="1" smtClean="0"/>
              <a:t>PhD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/>
              <a:t>The recruitment is performed in three stages:</a:t>
            </a: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pl-PL" dirty="0" smtClean="0"/>
              <a:t>S</a:t>
            </a:r>
            <a:r>
              <a:rPr lang="en-US" dirty="0" err="1" smtClean="0"/>
              <a:t>ubmit</a:t>
            </a:r>
            <a:r>
              <a:rPr lang="en-US" dirty="0" smtClean="0"/>
              <a:t> </a:t>
            </a:r>
            <a:r>
              <a:rPr lang="en-US" dirty="0"/>
              <a:t>the required documents </a:t>
            </a:r>
            <a:r>
              <a:rPr lang="en-US" dirty="0">
                <a:hlinkClick r:id="rId2"/>
              </a:rPr>
              <a:t>(on-line)</a:t>
            </a:r>
            <a:r>
              <a:rPr lang="en-US" dirty="0"/>
              <a:t>, </a:t>
            </a:r>
            <a:r>
              <a:rPr lang="pl-PL" dirty="0" err="1" smtClean="0"/>
              <a:t>select</a:t>
            </a:r>
            <a:r>
              <a:rPr lang="pl-PL" dirty="0" smtClean="0"/>
              <a:t> </a:t>
            </a:r>
            <a:r>
              <a:rPr lang="pl-PL" dirty="0" err="1" smtClean="0"/>
              <a:t>research</a:t>
            </a:r>
            <a:r>
              <a:rPr lang="pl-PL" dirty="0" smtClean="0"/>
              <a:t> </a:t>
            </a:r>
            <a:r>
              <a:rPr lang="pl-PL" dirty="0" err="1" smtClean="0"/>
              <a:t>project</a:t>
            </a:r>
            <a:endParaRPr lang="pl-PL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Recruitment </a:t>
            </a:r>
            <a:r>
              <a:rPr lang="en-US" dirty="0"/>
              <a:t>Committee assesses the </a:t>
            </a:r>
            <a:r>
              <a:rPr lang="en-US" dirty="0" smtClean="0"/>
              <a:t>candidates</a:t>
            </a:r>
            <a:endParaRPr lang="pl-PL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pl-PL" dirty="0" smtClean="0"/>
              <a:t>I</a:t>
            </a:r>
            <a:r>
              <a:rPr lang="en-US" dirty="0" err="1" smtClean="0"/>
              <a:t>nterview</a:t>
            </a:r>
            <a:r>
              <a:rPr lang="pl-PL" dirty="0" smtClean="0"/>
              <a:t>s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candidates</a:t>
            </a:r>
            <a:r>
              <a:rPr lang="pl-PL" dirty="0" smtClean="0"/>
              <a:t> and </a:t>
            </a:r>
            <a:r>
              <a:rPr lang="pl-PL" dirty="0" err="1" smtClean="0"/>
              <a:t>voting</a:t>
            </a:r>
            <a:endParaRPr lang="en-US" dirty="0" smtClean="0"/>
          </a:p>
          <a:p>
            <a:endParaRPr lang="pl-PL" dirty="0"/>
          </a:p>
        </p:txBody>
      </p:sp>
      <p:pic>
        <p:nvPicPr>
          <p:cNvPr id="4" name="Obraz 3" descr="nencki_logo_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04468" cy="98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NeuroPhD</a:t>
            </a:r>
            <a:r>
              <a:rPr lang="pl-PL" dirty="0" smtClean="0"/>
              <a:t> (2009-2014)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spcBef>
                <a:spcPts val="0"/>
              </a:spcBef>
            </a:pPr>
            <a:r>
              <a:rPr lang="pl-PL" sz="5100" dirty="0" smtClean="0"/>
              <a:t>International </a:t>
            </a:r>
            <a:r>
              <a:rPr lang="pl-PL" sz="5100" dirty="0" err="1" smtClean="0"/>
              <a:t>PhD</a:t>
            </a:r>
            <a:r>
              <a:rPr lang="pl-PL" sz="5100" dirty="0" smtClean="0"/>
              <a:t> program </a:t>
            </a:r>
            <a:r>
              <a:rPr lang="pl-PL" sz="5100" dirty="0" err="1" smtClean="0"/>
              <a:t>in</a:t>
            </a:r>
            <a:r>
              <a:rPr lang="pl-PL" sz="5100" dirty="0" smtClean="0"/>
              <a:t> </a:t>
            </a:r>
            <a:r>
              <a:rPr lang="pl-PL" sz="5100" dirty="0" err="1" smtClean="0"/>
              <a:t>neurobiology</a:t>
            </a:r>
            <a:endParaRPr lang="pl-PL" sz="5100" dirty="0" smtClean="0"/>
          </a:p>
          <a:p>
            <a:pPr algn="just">
              <a:spcBef>
                <a:spcPts val="0"/>
              </a:spcBef>
            </a:pPr>
            <a:r>
              <a:rPr lang="pl-PL" sz="5100" dirty="0" err="1" smtClean="0"/>
              <a:t>Collaborative</a:t>
            </a:r>
            <a:r>
              <a:rPr lang="pl-PL" sz="5100" dirty="0" smtClean="0"/>
              <a:t> </a:t>
            </a:r>
            <a:r>
              <a:rPr lang="pl-PL" sz="5100" dirty="0" err="1" smtClean="0"/>
              <a:t>PhD</a:t>
            </a:r>
            <a:r>
              <a:rPr lang="pl-PL" sz="5100" dirty="0" smtClean="0"/>
              <a:t> </a:t>
            </a:r>
            <a:r>
              <a:rPr lang="pl-PL" sz="5100" dirty="0" err="1" smtClean="0"/>
              <a:t>projects</a:t>
            </a:r>
            <a:r>
              <a:rPr lang="pl-PL" sz="5100" dirty="0" smtClean="0"/>
              <a:t> </a:t>
            </a:r>
            <a:r>
              <a:rPr lang="pl-PL" sz="5100" dirty="0" err="1" smtClean="0"/>
              <a:t>between</a:t>
            </a:r>
            <a:r>
              <a:rPr lang="pl-PL" sz="5100" dirty="0" smtClean="0"/>
              <a:t> </a:t>
            </a:r>
            <a:r>
              <a:rPr lang="pl-PL" sz="5100" dirty="0" err="1" smtClean="0"/>
              <a:t>The</a:t>
            </a:r>
            <a:r>
              <a:rPr lang="pl-PL" sz="5100" dirty="0" smtClean="0"/>
              <a:t> Nencki </a:t>
            </a:r>
            <a:r>
              <a:rPr lang="pl-PL" sz="5100" dirty="0" err="1" smtClean="0"/>
              <a:t>Institute</a:t>
            </a:r>
            <a:r>
              <a:rPr lang="pl-PL" sz="5100" dirty="0" smtClean="0"/>
              <a:t> and International Partners</a:t>
            </a:r>
          </a:p>
          <a:p>
            <a:pPr algn="just">
              <a:spcBef>
                <a:spcPts val="0"/>
              </a:spcBef>
            </a:pPr>
            <a:r>
              <a:rPr lang="en-US" sz="5100" dirty="0" smtClean="0"/>
              <a:t>17 PhD projects </a:t>
            </a:r>
            <a:r>
              <a:rPr lang="pl-PL" sz="5100" dirty="0" err="1" smtClean="0"/>
              <a:t>avaliabed</a:t>
            </a:r>
            <a:r>
              <a:rPr lang="pl-PL" sz="5100" dirty="0" smtClean="0"/>
              <a:t> </a:t>
            </a:r>
            <a:r>
              <a:rPr lang="en-US" sz="5100" dirty="0" smtClean="0"/>
              <a:t>in all the major areas of neuroscience</a:t>
            </a:r>
          </a:p>
          <a:p>
            <a:pPr algn="just">
              <a:spcBef>
                <a:spcPts val="0"/>
              </a:spcBef>
            </a:pPr>
            <a:r>
              <a:rPr lang="en-US" sz="5100" dirty="0" smtClean="0"/>
              <a:t>Extensive visit(s) to foreign partner laboratory (6-24 months)</a:t>
            </a:r>
          </a:p>
          <a:p>
            <a:pPr algn="just">
              <a:spcBef>
                <a:spcPts val="0"/>
              </a:spcBef>
            </a:pPr>
            <a:r>
              <a:rPr lang="en-US" sz="5100" dirty="0" smtClean="0"/>
              <a:t>Multidisciplinary training</a:t>
            </a:r>
          </a:p>
          <a:p>
            <a:pPr algn="just">
              <a:spcBef>
                <a:spcPts val="0"/>
              </a:spcBef>
            </a:pPr>
            <a:r>
              <a:rPr lang="en-US" sz="5100" dirty="0" smtClean="0"/>
              <a:t>Stipend 3500-5000 PLN/month (900-1200 Euro/month) </a:t>
            </a:r>
            <a:endParaRPr lang="pl-PL" sz="5100" dirty="0" smtClean="0"/>
          </a:p>
          <a:p>
            <a:pPr algn="just">
              <a:spcBef>
                <a:spcPts val="0"/>
              </a:spcBef>
            </a:pPr>
            <a:r>
              <a:rPr lang="pl-PL" sz="3800" dirty="0" smtClean="0">
                <a:hlinkClick r:id="rId2"/>
              </a:rPr>
              <a:t>http://neurophd.nencki.gov.pl/</a:t>
            </a:r>
            <a:endParaRPr lang="pl-PL" sz="3800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nencki_logo_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04468" cy="980728"/>
          </a:xfrm>
          <a:prstGeom prst="rect">
            <a:avLst/>
          </a:prstGeom>
        </p:spPr>
      </p:pic>
      <p:pic>
        <p:nvPicPr>
          <p:cNvPr id="5" name="Obraz 4" descr="neuroph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476672"/>
            <a:ext cx="1428750" cy="904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Bio4Med (2015 -2020)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/>
              <a:t>International PhD Program</a:t>
            </a:r>
            <a:r>
              <a:rPr lang="pl-PL" dirty="0" smtClean="0"/>
              <a:t> </a:t>
            </a:r>
            <a:r>
              <a:rPr lang="en-US" dirty="0" smtClean="0"/>
              <a:t>in Biological Bases of Human Diseases </a:t>
            </a:r>
            <a:endParaRPr lang="pl-PL" dirty="0" smtClean="0"/>
          </a:p>
          <a:p>
            <a:pPr algn="just">
              <a:spcBef>
                <a:spcPts val="0"/>
              </a:spcBef>
            </a:pPr>
            <a:r>
              <a:rPr lang="pl-PL" dirty="0" err="1" smtClean="0"/>
              <a:t>Collaborative</a:t>
            </a:r>
            <a:r>
              <a:rPr lang="pl-PL" dirty="0" smtClean="0"/>
              <a:t> </a:t>
            </a:r>
            <a:r>
              <a:rPr lang="pl-PL" dirty="0" err="1" smtClean="0"/>
              <a:t>PhD</a:t>
            </a:r>
            <a:r>
              <a:rPr lang="pl-PL" dirty="0" smtClean="0"/>
              <a:t> </a:t>
            </a:r>
            <a:r>
              <a:rPr lang="pl-PL" dirty="0" err="1" smtClean="0"/>
              <a:t>projects</a:t>
            </a:r>
            <a:r>
              <a:rPr lang="pl-PL" dirty="0" smtClean="0"/>
              <a:t> </a:t>
            </a:r>
            <a:r>
              <a:rPr lang="pl-PL" dirty="0" err="1" smtClean="0"/>
              <a:t>between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Nencki </a:t>
            </a:r>
            <a:r>
              <a:rPr lang="pl-PL" dirty="0" err="1" smtClean="0"/>
              <a:t>Institute</a:t>
            </a:r>
            <a:r>
              <a:rPr lang="pl-PL" dirty="0" smtClean="0"/>
              <a:t> and International Partners</a:t>
            </a:r>
            <a:endParaRPr lang="en-US" dirty="0" smtClean="0"/>
          </a:p>
          <a:p>
            <a:pPr algn="just"/>
            <a:r>
              <a:rPr lang="en-US" dirty="0"/>
              <a:t>14 PhD projects </a:t>
            </a:r>
            <a:r>
              <a:rPr lang="en-US" dirty="0" smtClean="0"/>
              <a:t>available</a:t>
            </a:r>
            <a:r>
              <a:rPr lang="pl-PL" dirty="0" smtClean="0"/>
              <a:t>d</a:t>
            </a:r>
            <a:endParaRPr lang="en-US" dirty="0" smtClean="0"/>
          </a:p>
          <a:p>
            <a:pPr algn="just"/>
            <a:r>
              <a:rPr lang="en-US" dirty="0"/>
              <a:t>Visit(s) to foreign partner laboratory</a:t>
            </a:r>
            <a:endParaRPr lang="en-US" dirty="0" smtClean="0"/>
          </a:p>
          <a:p>
            <a:pPr algn="just"/>
            <a:r>
              <a:rPr lang="en-US" dirty="0"/>
              <a:t>Multidisciplinary training</a:t>
            </a:r>
            <a:endParaRPr lang="en-US" dirty="0" smtClean="0"/>
          </a:p>
          <a:p>
            <a:pPr algn="just"/>
            <a:r>
              <a:rPr lang="pl-PL" dirty="0" err="1" smtClean="0"/>
              <a:t>Stipend</a:t>
            </a:r>
            <a:r>
              <a:rPr lang="pl-PL" dirty="0" smtClean="0"/>
              <a:t> </a:t>
            </a:r>
            <a:r>
              <a:rPr lang="en-US" dirty="0" smtClean="0"/>
              <a:t>1700 </a:t>
            </a:r>
            <a:r>
              <a:rPr lang="en-US" dirty="0"/>
              <a:t>Euro/month</a:t>
            </a:r>
            <a:endParaRPr lang="en-US" dirty="0" smtClean="0"/>
          </a:p>
          <a:p>
            <a:pPr algn="just"/>
            <a:r>
              <a:rPr lang="en-US" dirty="0"/>
              <a:t>Start date October 2015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Candidates for Bio4Med International PhD Program must not have resided or carried out their main activity (work, studies, etc.) in Poland for more than 12 months in the past 3 years</a:t>
            </a:r>
            <a:r>
              <a:rPr lang="en-US" dirty="0" smtClean="0"/>
              <a:t>.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>
                <a:hlinkClick r:id="rId2"/>
              </a:rPr>
              <a:t>http://studia.nencki.gov.pl/?a=bio4med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en-US" b="1" dirty="0" smtClean="0"/>
          </a:p>
          <a:p>
            <a:endParaRPr lang="pl-PL" dirty="0"/>
          </a:p>
        </p:txBody>
      </p:sp>
      <p:pic>
        <p:nvPicPr>
          <p:cNvPr id="4" name="Obraz 3" descr="nencki_logo_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04468" cy="980728"/>
          </a:xfrm>
          <a:prstGeom prst="rect">
            <a:avLst/>
          </a:prstGeom>
        </p:spPr>
      </p:pic>
      <p:pic>
        <p:nvPicPr>
          <p:cNvPr id="5" name="Obraz 4" descr="Bio4Med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260648"/>
            <a:ext cx="1705453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</a:t>
            </a:r>
            <a:r>
              <a:rPr lang="pl-PL" dirty="0" err="1" smtClean="0"/>
              <a:t>Bio-Imagine</a:t>
            </a:r>
            <a:r>
              <a:rPr lang="pl-PL" dirty="0" smtClean="0"/>
              <a:t> (2011-2014)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b="1" dirty="0" smtClean="0"/>
              <a:t>BIO-</a:t>
            </a:r>
            <a:r>
              <a:rPr lang="en-GB" b="1" dirty="0" err="1" smtClean="0"/>
              <a:t>IMAG</a:t>
            </a:r>
            <a:r>
              <a:rPr lang="en-GB" dirty="0" err="1" smtClean="0"/>
              <a:t>ing</a:t>
            </a:r>
            <a:r>
              <a:rPr lang="en-GB" dirty="0" smtClean="0"/>
              <a:t> in research </a:t>
            </a:r>
            <a:r>
              <a:rPr lang="en-GB" b="1" dirty="0" err="1" smtClean="0"/>
              <a:t>IN</a:t>
            </a:r>
            <a:r>
              <a:rPr lang="en-GB" dirty="0" err="1" smtClean="0"/>
              <a:t>novation</a:t>
            </a:r>
            <a:r>
              <a:rPr lang="en-GB" dirty="0" smtClean="0"/>
              <a:t> and </a:t>
            </a:r>
            <a:r>
              <a:rPr lang="en-GB" b="1" dirty="0" smtClean="0"/>
              <a:t>E</a:t>
            </a:r>
            <a:r>
              <a:rPr lang="en-GB" dirty="0" smtClean="0"/>
              <a:t>ducation </a:t>
            </a:r>
            <a:r>
              <a:rPr lang="pl-PL" dirty="0" smtClean="0"/>
              <a:t>(</a:t>
            </a:r>
            <a:r>
              <a:rPr lang="en-GB" dirty="0" smtClean="0"/>
              <a:t>supported by the EU FP7Capacities Programme</a:t>
            </a:r>
            <a:r>
              <a:rPr lang="pl-PL" dirty="0" smtClean="0"/>
              <a:t>)</a:t>
            </a:r>
          </a:p>
          <a:p>
            <a:pPr algn="just"/>
            <a:r>
              <a:rPr lang="pl-PL" dirty="0" err="1" smtClean="0"/>
              <a:t>Recruitment</a:t>
            </a:r>
            <a:endParaRPr lang="pl-PL" dirty="0" smtClean="0"/>
          </a:p>
          <a:p>
            <a:pPr algn="just"/>
            <a:r>
              <a:rPr lang="pl-PL" dirty="0" err="1" smtClean="0"/>
              <a:t>Conferences</a:t>
            </a:r>
            <a:r>
              <a:rPr lang="pl-PL" dirty="0" smtClean="0"/>
              <a:t> and </a:t>
            </a:r>
            <a:r>
              <a:rPr lang="pl-PL" dirty="0" err="1" smtClean="0"/>
              <a:t>worskhops</a:t>
            </a:r>
            <a:endParaRPr lang="pl-PL" dirty="0" smtClean="0"/>
          </a:p>
          <a:p>
            <a:pPr algn="just"/>
            <a:r>
              <a:rPr lang="pl-PL" dirty="0" err="1" smtClean="0"/>
              <a:t>Innovation</a:t>
            </a:r>
            <a:r>
              <a:rPr lang="pl-PL" dirty="0" smtClean="0"/>
              <a:t> and technology transfer</a:t>
            </a:r>
          </a:p>
          <a:p>
            <a:pPr algn="just"/>
            <a:r>
              <a:rPr lang="pl-PL" dirty="0" err="1" smtClean="0"/>
              <a:t>Popularization</a:t>
            </a:r>
            <a:r>
              <a:rPr lang="pl-PL" dirty="0" smtClean="0"/>
              <a:t> of science</a:t>
            </a:r>
          </a:p>
          <a:p>
            <a:pPr algn="just"/>
            <a:r>
              <a:rPr lang="pl-PL" sz="2400" dirty="0" smtClean="0">
                <a:hlinkClick r:id="rId2"/>
              </a:rPr>
              <a:t>http://bioimagine.nencki.gov.pl</a:t>
            </a:r>
            <a:endParaRPr lang="pl-PL" sz="2400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5" name="Obraz 4" descr="nencki_logo_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04468" cy="980728"/>
          </a:xfrm>
          <a:prstGeom prst="rect">
            <a:avLst/>
          </a:prstGeom>
        </p:spPr>
      </p:pic>
      <p:pic>
        <p:nvPicPr>
          <p:cNvPr id="6" name="Obraz 5" descr="logo bio imag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5013176"/>
            <a:ext cx="3314657" cy="928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729</Words>
  <Application>Microsoft Office PowerPoint</Application>
  <PresentationFormat>On-screen Show (4:3)</PresentationFormat>
  <Paragraphs>108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Motyw pakietu Office</vt:lpstr>
      <vt:lpstr>Nencki Institute of Experimental Biology PAS</vt:lpstr>
      <vt:lpstr>General information</vt:lpstr>
      <vt:lpstr>General Information </vt:lpstr>
      <vt:lpstr>  Animal House</vt:lpstr>
      <vt:lpstr>Doctoral Studies - PhD</vt:lpstr>
      <vt:lpstr>Doctoral Studies - PhD</vt:lpstr>
      <vt:lpstr>NeuroPhD (2009-2014)</vt:lpstr>
      <vt:lpstr>Bio4Med (2015 -2020)</vt:lpstr>
      <vt:lpstr> Bio-Imagine (2011-2014)</vt:lpstr>
      <vt:lpstr>Erasmus+ (2014-2020)</vt:lpstr>
      <vt:lpstr>Award: HR Excellence in Research</vt:lpstr>
      <vt:lpstr> Recruitment of scientists</vt:lpstr>
      <vt:lpstr> Popularization of Science</vt:lpstr>
      <vt:lpstr>Incoming conferences</vt:lpstr>
      <vt:lpstr>  Latest long-term international relations</vt:lpstr>
      <vt:lpstr>Movie</vt:lpstr>
      <vt:lpstr>Contact</vt:lpstr>
      <vt:lpstr>Thank you very much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Nencki Institute of Experimental Biology PAS</dc:title>
  <dc:creator>User</dc:creator>
  <cp:lastModifiedBy>Danel Jantra</cp:lastModifiedBy>
  <cp:revision>86</cp:revision>
  <dcterms:created xsi:type="dcterms:W3CDTF">2015-08-31T18:38:08Z</dcterms:created>
  <dcterms:modified xsi:type="dcterms:W3CDTF">2016-02-23T06:37:12Z</dcterms:modified>
  <cp:contentStatus>Wersja ostateczna</cp:contentStatus>
</cp:coreProperties>
</file>