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57" r:id="rId2"/>
    <p:sldId id="259" r:id="rId3"/>
    <p:sldId id="294" r:id="rId4"/>
    <p:sldId id="272" r:id="rId5"/>
    <p:sldId id="260" r:id="rId6"/>
    <p:sldId id="280" r:id="rId7"/>
    <p:sldId id="277" r:id="rId8"/>
    <p:sldId id="278" r:id="rId9"/>
    <p:sldId id="275" r:id="rId10"/>
    <p:sldId id="284" r:id="rId11"/>
    <p:sldId id="283" r:id="rId12"/>
    <p:sldId id="264" r:id="rId13"/>
    <p:sldId id="282" r:id="rId14"/>
    <p:sldId id="266" r:id="rId15"/>
    <p:sldId id="267" r:id="rId16"/>
    <p:sldId id="285" r:id="rId17"/>
    <p:sldId id="287" r:id="rId18"/>
    <p:sldId id="289" r:id="rId19"/>
    <p:sldId id="290" r:id="rId20"/>
    <p:sldId id="291" r:id="rId21"/>
    <p:sldId id="292" r:id="rId22"/>
    <p:sldId id="273" r:id="rId23"/>
    <p:sldId id="293" r:id="rId24"/>
  </p:sldIdLst>
  <p:sldSz cx="9144000" cy="6858000" type="screen4x3"/>
  <p:notesSz cx="6761163" cy="994251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2" userDrawn="1">
          <p15:clr>
            <a:srgbClr val="A4A3A4"/>
          </p15:clr>
        </p15:guide>
        <p15:guide id="2" pos="213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8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45" autoAdjust="0"/>
    <p:restoredTop sz="81213" autoAdjust="0"/>
  </p:normalViewPr>
  <p:slideViewPr>
    <p:cSldViewPr>
      <p:cViewPr varScale="1">
        <p:scale>
          <a:sx n="72" d="100"/>
          <a:sy n="72" d="100"/>
        </p:scale>
        <p:origin x="-1600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-2616" y="-102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smtClean="0"/>
              <a:t>Esityksen aihe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D3CCCD-CC18-426F-A12D-823008E8FBC2}" type="datetimeFigureOut">
              <a:rPr lang="fi-FI" smtClean="0"/>
              <a:pPr/>
              <a:t>21.5.2014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 smtClean="0"/>
              <a:t>JAMK/Tulosyksikkösi/Nimesi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49132D-0C9B-4210-B19C-DCC488E04CA0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06430503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smtClean="0"/>
              <a:t>Esityksen aihe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9623AE-494F-490F-835C-E28022BCCD2D}" type="datetimeFigureOut">
              <a:rPr lang="fi-FI" smtClean="0"/>
              <a:pPr/>
              <a:t>21.5.2014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 smtClean="0"/>
              <a:t>JAMK/Tulosyksikkösi/Nimesi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5A237-A6A4-450E-B9C0-B59602AD181B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65023651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Ylätunnisteen paikkamerkki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i-FI" smtClean="0"/>
              <a:t>Esityksen aihe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CD2FDCA-2BCF-4CEB-BFA0-6ECA16746134}" type="datetime1">
              <a:rPr lang="fi-FI" smtClean="0"/>
              <a:t>21.5.2014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JAMK/Tulosyksikkösi/Nimesi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945A237-A6A4-450E-B9C0-B59602AD181B}" type="slidenum">
              <a:rPr lang="fi-FI" smtClean="0"/>
              <a:pPr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728799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err="1" smtClean="0">
                <a:effectLst/>
              </a:rPr>
              <a:t>recovery</a:t>
            </a:r>
            <a:r>
              <a:rPr lang="fi-FI" dirty="0" smtClean="0">
                <a:effectLst/>
              </a:rPr>
              <a:t>, </a:t>
            </a:r>
            <a:r>
              <a:rPr lang="fi-FI" dirty="0" err="1" smtClean="0">
                <a:effectLst/>
              </a:rPr>
              <a:t>stage</a:t>
            </a:r>
            <a:r>
              <a:rPr lang="fi-FI" dirty="0" smtClean="0">
                <a:effectLst/>
              </a:rPr>
              <a:t>=palautumisvaihe</a:t>
            </a:r>
            <a:endParaRPr lang="fi-FI" dirty="0"/>
          </a:p>
        </p:txBody>
      </p:sp>
      <p:sp>
        <p:nvSpPr>
          <p:cNvPr id="4" name="Ylätunnisteen paikkamerkki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i-FI" smtClean="0"/>
              <a:t>Esityksen aihe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41733D6-6070-406A-B3FE-1E98B80A6498}" type="datetime1">
              <a:rPr lang="fi-FI" smtClean="0"/>
              <a:t>21.5.2014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JAMK/Tulosyksikkösi/Nimesi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945A237-A6A4-450E-B9C0-B59602AD181B}" type="slidenum">
              <a:rPr lang="fi-FI" smtClean="0"/>
              <a:pPr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6687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rohkea</a:t>
            </a:r>
            <a:r>
              <a:rPr lang="fi-FI" dirty="0" smtClean="0">
                <a:effectLst/>
              </a:rPr>
              <a:t> </a:t>
            </a:r>
          </a:p>
          <a:p>
            <a:r>
              <a:rPr lang="fi-FI" b="1" dirty="0" smtClean="0">
                <a:effectLst/>
              </a:rPr>
              <a:t>1</a:t>
            </a:r>
            <a:r>
              <a:rPr lang="fi-FI" dirty="0" smtClean="0">
                <a:effectLst/>
              </a:rPr>
              <a:t> (peloton, urhea) brave, </a:t>
            </a:r>
            <a:r>
              <a:rPr lang="fi-FI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obligation</a:t>
            </a:r>
            <a:r>
              <a:rPr lang="fi-FI" dirty="0" smtClean="0">
                <a:effectLst/>
              </a:rPr>
              <a:t> /ˌ</a:t>
            </a:r>
            <a:r>
              <a:rPr lang="fi-FI" dirty="0" err="1" smtClean="0">
                <a:effectLst/>
              </a:rPr>
              <a:t>oblɪ'geɪʃ</a:t>
            </a:r>
            <a:r>
              <a:rPr lang="fi-FI" baseline="30000" dirty="0" err="1" smtClean="0">
                <a:effectLst/>
              </a:rPr>
              <a:t>ə</a:t>
            </a:r>
            <a:r>
              <a:rPr lang="fi-FI" dirty="0" err="1" smtClean="0">
                <a:effectLst/>
              </a:rPr>
              <a:t>n</a:t>
            </a:r>
            <a:r>
              <a:rPr lang="fi-FI" dirty="0" smtClean="0">
                <a:effectLst/>
              </a:rPr>
              <a:t>/ </a:t>
            </a:r>
            <a:r>
              <a:rPr lang="fi-FI" i="1" dirty="0" smtClean="0">
                <a:effectLst/>
              </a:rPr>
              <a:t>s</a:t>
            </a:r>
            <a:r>
              <a:rPr lang="fi-FI" dirty="0" smtClean="0">
                <a:effectLst/>
              </a:rPr>
              <a:t> </a:t>
            </a:r>
          </a:p>
          <a:p>
            <a:r>
              <a:rPr lang="fi-FI" b="1" dirty="0" smtClean="0">
                <a:effectLst/>
              </a:rPr>
              <a:t>1</a:t>
            </a:r>
            <a:r>
              <a:rPr lang="fi-FI" dirty="0" smtClean="0">
                <a:effectLst/>
              </a:rPr>
              <a:t> velvollisuus, sitoumus, velvoite </a:t>
            </a:r>
          </a:p>
          <a:p>
            <a:endParaRPr lang="fi-FI" dirty="0" smtClean="0">
              <a:effectLst/>
            </a:endParaRPr>
          </a:p>
          <a:p>
            <a:endParaRPr lang="fi-FI" dirty="0"/>
          </a:p>
        </p:txBody>
      </p:sp>
      <p:sp>
        <p:nvSpPr>
          <p:cNvPr id="4" name="Ylätunnisteen paikkamerkki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i-FI" smtClean="0"/>
              <a:t>Esityksen aihe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5F96816-AE4B-46E2-AE17-C2016E27EA30}" type="datetime1">
              <a:rPr lang="fi-FI" smtClean="0"/>
              <a:t>21.5.2014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JAMK/Tulosyksikkösi/Nimesi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945A237-A6A4-450E-B9C0-B59602AD181B}" type="slidenum">
              <a:rPr lang="fi-FI" smtClean="0"/>
              <a:pPr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708962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Ylätunnisteen paikkamerkki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i-FI" smtClean="0"/>
              <a:t>Esityksen aihe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7269F81-513D-4832-B853-A233FCB7E0F3}" type="datetime1">
              <a:rPr lang="fi-FI" smtClean="0"/>
              <a:t>21.5.2014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JAMK/Tulosyksikkösi/Nimesi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945A237-A6A4-450E-B9C0-B59602AD181B}" type="slidenum">
              <a:rPr lang="fi-FI" smtClean="0"/>
              <a:pPr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40880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dispute</a:t>
            </a:r>
            <a:r>
              <a:rPr lang="fi-FI" baseline="30000" dirty="0" smtClean="0">
                <a:effectLst/>
              </a:rPr>
              <a:t>1</a:t>
            </a:r>
            <a:r>
              <a:rPr lang="fi-FI" dirty="0" smtClean="0">
                <a:effectLst/>
              </a:rPr>
              <a:t> /</a:t>
            </a:r>
            <a:r>
              <a:rPr lang="fi-FI" dirty="0" err="1" smtClean="0">
                <a:effectLst/>
              </a:rPr>
              <a:t>dɪ'spju:t</a:t>
            </a:r>
            <a:r>
              <a:rPr lang="fi-FI" dirty="0" smtClean="0">
                <a:effectLst/>
              </a:rPr>
              <a:t>/ </a:t>
            </a:r>
            <a:r>
              <a:rPr lang="fi-FI" i="1" dirty="0" smtClean="0">
                <a:effectLst/>
              </a:rPr>
              <a:t>s</a:t>
            </a:r>
            <a:r>
              <a:rPr lang="fi-FI" dirty="0" smtClean="0">
                <a:effectLst/>
              </a:rPr>
              <a:t> </a:t>
            </a:r>
          </a:p>
          <a:p>
            <a:r>
              <a:rPr lang="fi-FI" dirty="0" smtClean="0">
                <a:effectLst/>
              </a:rPr>
              <a:t>kiista, väittely, erimielisyys </a:t>
            </a:r>
          </a:p>
          <a:p>
            <a:endParaRPr lang="fi-FI" dirty="0"/>
          </a:p>
        </p:txBody>
      </p:sp>
      <p:sp>
        <p:nvSpPr>
          <p:cNvPr id="4" name="Ylätunnisteen paikkamerkki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i-FI" smtClean="0"/>
              <a:t>Esityksen aihe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6C06825-5FEF-481B-9B35-446F014AB17E}" type="datetime1">
              <a:rPr lang="fi-FI" smtClean="0"/>
              <a:t>21.5.2014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JAMK/Tulosyksikkösi/Nimesi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945A237-A6A4-450E-B9C0-B59602AD181B}" type="slidenum">
              <a:rPr lang="fi-FI" smtClean="0"/>
              <a:pPr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95637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</a:t>
            </a:r>
            <a:r>
              <a:rPr lang="fi-FI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aware</a:t>
            </a:r>
            <a:r>
              <a:rPr lang="fi-FI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of=olla</a:t>
            </a:r>
            <a:r>
              <a:rPr lang="fi-FI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tietoinen, </a:t>
            </a:r>
            <a:r>
              <a:rPr lang="fi-FI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</a:t>
            </a:r>
            <a:r>
              <a:rPr lang="fi-FI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aware</a:t>
            </a:r>
            <a:r>
              <a:rPr lang="fi-FI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fi-FI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oneself</a:t>
            </a:r>
            <a:r>
              <a:rPr lang="fi-FI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=olla tietoinen itsestä, </a:t>
            </a:r>
            <a:r>
              <a:rPr lang="fi-FI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predict</a:t>
            </a:r>
            <a:r>
              <a:rPr lang="fi-FI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=ennustaa, käyttäytyä=</a:t>
            </a:r>
            <a:r>
              <a:rPr lang="fi-FI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behave</a:t>
            </a:r>
            <a:endParaRPr lang="fi-FI" dirty="0"/>
          </a:p>
        </p:txBody>
      </p:sp>
      <p:sp>
        <p:nvSpPr>
          <p:cNvPr id="4" name="Ylätunnisteen paikkamerkki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i-FI" smtClean="0"/>
              <a:t>Esityksen aihe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DEC720E-C33E-41B7-AD36-1D46CE7426A1}" type="datetime1">
              <a:rPr lang="fi-FI" smtClean="0"/>
              <a:t>21.5.2014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JAMK/Tulosyksikkösi/Nimesi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945A237-A6A4-450E-B9C0-B59602AD181B}" type="slidenum">
              <a:rPr lang="fi-FI" smtClean="0"/>
              <a:pPr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222748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Ylätunnisteen paikkamerkki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i-FI" smtClean="0"/>
              <a:t>Esityksen aihe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52159BC-DF9B-410A-B444-425EA8C347A8}" type="datetime1">
              <a:rPr lang="fi-FI" smtClean="0"/>
              <a:t>21.5.2014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JAMK/Tulosyksikkösi/Nimesi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945A237-A6A4-450E-B9C0-B59602AD181B}" type="slidenum">
              <a:rPr lang="fi-FI" smtClean="0"/>
              <a:pPr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42059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Dian kuvan paikkamerkki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315" name="Huomautusten paikkamerkki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i-FI" smtClean="0"/>
              <a:t>In USA, there have been made plenty a studies , which show , that sperm is Healthful=terveellinen for women, belly=vatsa, they got better, nausea=pahoinvointi, herkkä=sensitive/sensible</a:t>
            </a:r>
          </a:p>
        </p:txBody>
      </p:sp>
      <p:sp>
        <p:nvSpPr>
          <p:cNvPr id="13316" name="Dian numeron paikkamerkki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A92AB54-23E7-455D-AC9E-917FE59FE7E1}" type="slidenum">
              <a:rPr lang="fi-FI" smtClean="0">
                <a:cs typeface="Arial" charset="0"/>
              </a:rPr>
              <a:pPr/>
              <a:t>17</a:t>
            </a:fld>
            <a:endParaRPr lang="fi-FI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5792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Dian kuvan paikkamerkki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315" name="Huomautusten paikkamerkki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i-FI" smtClean="0"/>
              <a:t>In USA, there have been made plenty a studies , which show , that sperm is Healthful=terveellinen for women, belly=vatsa, they got better, nausea=pahoinvointi, herkkä=sensitive/sensible</a:t>
            </a:r>
          </a:p>
        </p:txBody>
      </p:sp>
      <p:sp>
        <p:nvSpPr>
          <p:cNvPr id="13316" name="Dian numeron paikkamerkki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A92AB54-23E7-455D-AC9E-917FE59FE7E1}" type="slidenum">
              <a:rPr lang="fi-FI" smtClean="0">
                <a:cs typeface="Arial" charset="0"/>
              </a:rPr>
              <a:pPr/>
              <a:t>18</a:t>
            </a:fld>
            <a:endParaRPr lang="fi-FI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0194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Ylätunnisteen paikkamerkki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i-FI" smtClean="0"/>
              <a:t>Esityksen aihe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B0EE561-D17F-48CB-BB90-4DC42F5C37ED}" type="datetime1">
              <a:rPr lang="fi-FI" smtClean="0"/>
              <a:t>21.5.2014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JAMK/Tulosyksikkösi/Nimesi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945A237-A6A4-450E-B9C0-B59602AD181B}" type="slidenum">
              <a:rPr lang="fi-FI" smtClean="0"/>
              <a:pPr/>
              <a:t>19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905745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evoke</a:t>
            </a:r>
            <a:r>
              <a:rPr lang="fi-FI" dirty="0" smtClean="0">
                <a:effectLst/>
              </a:rPr>
              <a:t> /</a:t>
            </a:r>
            <a:r>
              <a:rPr lang="fi-FI" dirty="0" err="1" smtClean="0">
                <a:effectLst/>
              </a:rPr>
              <a:t>ɪ'vəʊk</a:t>
            </a:r>
            <a:r>
              <a:rPr lang="fi-FI" dirty="0" smtClean="0">
                <a:effectLst/>
              </a:rPr>
              <a:t>/ </a:t>
            </a:r>
            <a:r>
              <a:rPr lang="fi-FI" i="1" dirty="0" smtClean="0">
                <a:effectLst/>
              </a:rPr>
              <a:t>v </a:t>
            </a:r>
            <a:r>
              <a:rPr lang="fi-FI" i="1" dirty="0" err="1" smtClean="0">
                <a:effectLst/>
              </a:rPr>
              <a:t>tr</a:t>
            </a:r>
            <a:r>
              <a:rPr lang="fi-FI" dirty="0" smtClean="0">
                <a:effectLst/>
              </a:rPr>
              <a:t> </a:t>
            </a:r>
          </a:p>
          <a:p>
            <a:r>
              <a:rPr lang="fi-FI" b="1" dirty="0" smtClean="0">
                <a:effectLst/>
              </a:rPr>
              <a:t>1</a:t>
            </a:r>
            <a:r>
              <a:rPr lang="fi-FI" dirty="0" smtClean="0">
                <a:effectLst/>
              </a:rPr>
              <a:t> tuoda mieleen, herättää (muistoja, mielikuvia) </a:t>
            </a:r>
          </a:p>
          <a:p>
            <a:endParaRPr lang="fi-FI" dirty="0"/>
          </a:p>
        </p:txBody>
      </p:sp>
      <p:sp>
        <p:nvSpPr>
          <p:cNvPr id="4" name="Ylätunnisteen paikkamerkki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i-FI" smtClean="0"/>
              <a:t>Esityksen aihe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22F9F2F-8AC9-4993-819E-C0E63E9511F2}" type="datetime1">
              <a:rPr lang="fi-FI" smtClean="0"/>
              <a:t>21.5.2014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JAMK/Tulosyksikkösi/Nimesi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945A237-A6A4-450E-B9C0-B59602AD181B}" type="slidenum">
              <a:rPr lang="fi-FI" smtClean="0"/>
              <a:pPr/>
              <a:t>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36037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 noResize="1"/>
          </p:cNvSpPr>
          <p:nvPr>
            <p:ph type="sldImg"/>
          </p:nvPr>
        </p:nvSpPr>
        <p:spPr>
          <a:xfrm>
            <a:off x="895350" y="755650"/>
            <a:ext cx="4968875" cy="372745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20483" name="Huomautusten paikkamerkki 2"/>
          <p:cNvSpPr>
            <a:spLocks noGrp="1"/>
          </p:cNvSpPr>
          <p:nvPr>
            <p:ph type="body" sz="quarter" idx="1"/>
          </p:nvPr>
        </p:nvSpPr>
        <p:spPr>
          <a:xfrm>
            <a:off x="676117" y="4722694"/>
            <a:ext cx="5408930" cy="26561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65" tIns="40083" rIns="80165" bIns="40083">
            <a:spAutoFit/>
          </a:bodyPr>
          <a:lstStyle/>
          <a:p>
            <a:pPr eaLnBrk="1" hangingPunct="1">
              <a:buSzPct val="45000"/>
              <a:buFont typeface="StarSymbol"/>
              <a:buChar char="●"/>
            </a:pPr>
            <a:r>
              <a:rPr lang="fi-FI" dirty="0" err="1" smtClean="0">
                <a:effectLst/>
              </a:rPr>
              <a:t>Quarrel</a:t>
            </a:r>
            <a:r>
              <a:rPr lang="fi-FI" dirty="0" smtClean="0">
                <a:effectLst/>
              </a:rPr>
              <a:t>=riita, pohjautuu=</a:t>
            </a:r>
            <a:r>
              <a:rPr lang="fi-FI" dirty="0" err="1" smtClean="0">
                <a:effectLst/>
              </a:rPr>
              <a:t>based</a:t>
            </a:r>
            <a:r>
              <a:rPr lang="fi-FI" dirty="0" smtClean="0">
                <a:effectLst/>
              </a:rPr>
              <a:t> on. Selvittää </a:t>
            </a:r>
            <a:r>
              <a:rPr lang="fi-FI" dirty="0" err="1" smtClean="0">
                <a:effectLst/>
              </a:rPr>
              <a:t>deal</a:t>
            </a:r>
            <a:r>
              <a:rPr lang="fi-FI" dirty="0" smtClean="0">
                <a:effectLst/>
              </a:rPr>
              <a:t> in ., </a:t>
            </a:r>
            <a:r>
              <a:rPr lang="fi-FI" dirty="0" err="1" smtClean="0">
                <a:effectLst/>
              </a:rPr>
              <a:t>personal</a:t>
            </a:r>
            <a:r>
              <a:rPr lang="fi-FI" dirty="0" smtClean="0">
                <a:effectLst/>
              </a:rPr>
              <a:t> </a:t>
            </a:r>
            <a:r>
              <a:rPr lang="fi-FI" dirty="0" err="1" smtClean="0">
                <a:effectLst/>
              </a:rPr>
              <a:t>growth</a:t>
            </a:r>
            <a:r>
              <a:rPr lang="fi-FI" dirty="0" smtClean="0">
                <a:effectLst/>
              </a:rPr>
              <a:t>=kasvu</a:t>
            </a:r>
            <a:endParaRPr lang="fi-FI" dirty="0" smtClean="0">
              <a:latin typeface="Albany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0552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Ylätunnisteen paikkamerkki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i-FI" smtClean="0"/>
              <a:t>Esityksen aihe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2E8F0C8-1733-473F-AAF1-70FE3470DA62}" type="datetime1">
              <a:rPr lang="fi-FI" smtClean="0"/>
              <a:t>21.5.2014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JAMK/Tulosyksikkösi/Nimesi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945A237-A6A4-450E-B9C0-B59602AD181B}" type="slidenum">
              <a:rPr lang="fi-FI" smtClean="0"/>
              <a:pPr/>
              <a:t>21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28133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reluctance</a:t>
            </a:r>
            <a:r>
              <a:rPr lang="fi-FI" dirty="0" smtClean="0">
                <a:effectLst/>
              </a:rPr>
              <a:t> /</a:t>
            </a:r>
            <a:r>
              <a:rPr lang="fi-FI" dirty="0" err="1" smtClean="0">
                <a:effectLst/>
              </a:rPr>
              <a:t>rɪ'lʌktəns</a:t>
            </a:r>
            <a:r>
              <a:rPr lang="fi-FI" dirty="0" smtClean="0">
                <a:effectLst/>
              </a:rPr>
              <a:t>/ </a:t>
            </a:r>
            <a:r>
              <a:rPr lang="fi-FI" i="1" dirty="0" smtClean="0">
                <a:effectLst/>
              </a:rPr>
              <a:t>s</a:t>
            </a:r>
            <a:r>
              <a:rPr lang="fi-FI" dirty="0" smtClean="0">
                <a:effectLst/>
              </a:rPr>
              <a:t> </a:t>
            </a:r>
          </a:p>
          <a:p>
            <a:r>
              <a:rPr lang="fi-FI" dirty="0" smtClean="0">
                <a:effectLst/>
              </a:rPr>
              <a:t>haluttomuus, vastahakoisuus, vastenmielisyys </a:t>
            </a:r>
          </a:p>
          <a:p>
            <a:endParaRPr lang="fi-FI" dirty="0"/>
          </a:p>
        </p:txBody>
      </p:sp>
      <p:sp>
        <p:nvSpPr>
          <p:cNvPr id="4" name="Ylätunnisteen paikkamerkki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i-FI" smtClean="0"/>
              <a:t>Esityksen aihe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2166DD9-0032-4FB5-A736-71E272345D08}" type="datetime1">
              <a:rPr lang="fi-FI" smtClean="0"/>
              <a:t>21.5.2014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JAMK/Tulosyksikkösi/Nimesi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945A237-A6A4-450E-B9C0-B59602AD181B}" type="slidenum">
              <a:rPr lang="fi-FI" smtClean="0"/>
              <a:pPr/>
              <a:t>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6290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Ylätunnisteen paikkamerkki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i-FI" smtClean="0"/>
              <a:t>Esityksen aihe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0862AEC-1331-4E7F-990A-531FE10BE4BF}" type="datetime1">
              <a:rPr lang="fi-FI" smtClean="0"/>
              <a:t>21.5.2014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JAMK/Tulosyksikkösi/Nimesi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945A237-A6A4-450E-B9C0-B59602AD181B}" type="slidenum">
              <a:rPr lang="fi-FI" smtClean="0"/>
              <a:pPr/>
              <a:t>23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07901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err="1" smtClean="0">
                <a:effectLst/>
              </a:rPr>
              <a:t>Assimilate</a:t>
            </a:r>
            <a:r>
              <a:rPr lang="fi-FI" dirty="0" smtClean="0">
                <a:effectLst/>
              </a:rPr>
              <a:t>=mukautua, ratkaista=</a:t>
            </a:r>
            <a:r>
              <a:rPr lang="fi-FI" dirty="0" err="1" smtClean="0">
                <a:effectLst/>
              </a:rPr>
              <a:t>resolve</a:t>
            </a:r>
            <a:r>
              <a:rPr lang="fi-FI" dirty="0" smtClean="0">
                <a:effectLst/>
              </a:rPr>
              <a:t>, </a:t>
            </a:r>
            <a:r>
              <a:rPr lang="fi-FI" dirty="0" err="1" smtClean="0">
                <a:effectLst/>
              </a:rPr>
              <a:t>honest</a:t>
            </a:r>
            <a:endParaRPr lang="fi-FI" dirty="0" smtClean="0">
              <a:effectLst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not angry to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friend,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 do not lie</a:t>
            </a:r>
            <a:endParaRPr lang="fi-FI" dirty="0"/>
          </a:p>
        </p:txBody>
      </p:sp>
      <p:sp>
        <p:nvSpPr>
          <p:cNvPr id="4" name="Ylätunnisteen paikkamerkki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i-FI" smtClean="0"/>
              <a:t>Esityksen aihe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C57291E-7A89-4B4D-89AA-8E71F5B2CF7A}" type="datetime1">
              <a:rPr lang="fi-FI" smtClean="0"/>
              <a:t>21.5.2014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JAMK/Tulosyksikkösi/Nimesi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945A237-A6A4-450E-B9C0-B59602AD181B}" type="slidenum">
              <a:rPr lang="fi-FI" smtClean="0"/>
              <a:pPr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70334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err="1" smtClean="0">
                <a:effectLst/>
              </a:rPr>
              <a:t>Common</a:t>
            </a:r>
            <a:r>
              <a:rPr lang="fi-FI" dirty="0" smtClean="0">
                <a:effectLst/>
              </a:rPr>
              <a:t>=yhteinen, </a:t>
            </a:r>
            <a:r>
              <a:rPr lang="fi-FI" dirty="0" err="1" smtClean="0">
                <a:effectLst/>
              </a:rPr>
              <a:t>raise</a:t>
            </a:r>
            <a:r>
              <a:rPr lang="fi-FI" dirty="0" smtClean="0">
                <a:effectLst/>
              </a:rPr>
              <a:t>=kasvattaa, </a:t>
            </a:r>
            <a:r>
              <a:rPr lang="fi-FI" dirty="0" err="1" smtClean="0">
                <a:effectLst/>
              </a:rPr>
              <a:t>behave</a:t>
            </a:r>
            <a:r>
              <a:rPr lang="fi-FI" dirty="0" smtClean="0">
                <a:effectLst/>
              </a:rPr>
              <a:t>,=käyttäytyä</a:t>
            </a:r>
            <a:endParaRPr lang="fi-FI" dirty="0"/>
          </a:p>
        </p:txBody>
      </p:sp>
      <p:sp>
        <p:nvSpPr>
          <p:cNvPr id="4" name="Ylätunnisteen paikkamerkki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i-FI" smtClean="0"/>
              <a:t>Esityksen aihe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8A5B136-FFAA-4D6B-A015-8D87DAD4F87D}" type="datetime1">
              <a:rPr lang="fi-FI" smtClean="0"/>
              <a:t>21.5.2014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JAMK/Tulosyksikkösi/Nimesi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945A237-A6A4-450E-B9C0-B59602AD181B}" type="slidenum">
              <a:rPr lang="fi-FI" smtClean="0"/>
              <a:pPr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23678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err="1" smtClean="0">
                <a:effectLst/>
              </a:rPr>
              <a:t>Sexologist</a:t>
            </a:r>
            <a:r>
              <a:rPr lang="fi-FI" dirty="0" smtClean="0">
                <a:effectLst/>
              </a:rPr>
              <a:t>=seksologi, </a:t>
            </a:r>
            <a:r>
              <a:rPr lang="fi-FI" dirty="0" err="1" smtClean="0">
                <a:effectLst/>
              </a:rPr>
              <a:t>researcher</a:t>
            </a:r>
            <a:r>
              <a:rPr lang="fi-FI" dirty="0" smtClean="0">
                <a:effectLst/>
              </a:rPr>
              <a:t>, </a:t>
            </a:r>
            <a:r>
              <a:rPr lang="fi-FI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fi-FI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famous</a:t>
            </a:r>
            <a:r>
              <a:rPr lang="fi-FI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sex</a:t>
            </a:r>
            <a:r>
              <a:rPr lang="fi-FI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i-FI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researcher</a:t>
            </a:r>
            <a:r>
              <a:rPr lang="fi-FI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i-FI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contribution</a:t>
            </a:r>
            <a:r>
              <a:rPr lang="fi-FI" dirty="0" smtClean="0">
                <a:effectLst/>
              </a:rPr>
              <a:t> /ˌ</a:t>
            </a:r>
            <a:r>
              <a:rPr lang="fi-FI" dirty="0" err="1" smtClean="0">
                <a:effectLst/>
              </a:rPr>
              <a:t>kontrɪ'bju:ʃ</a:t>
            </a:r>
            <a:r>
              <a:rPr lang="fi-FI" baseline="30000" dirty="0" err="1" smtClean="0">
                <a:effectLst/>
              </a:rPr>
              <a:t>ə</a:t>
            </a:r>
            <a:r>
              <a:rPr lang="fi-FI" dirty="0" err="1" smtClean="0">
                <a:effectLst/>
              </a:rPr>
              <a:t>n</a:t>
            </a:r>
            <a:r>
              <a:rPr lang="fi-FI" dirty="0" smtClean="0">
                <a:effectLst/>
              </a:rPr>
              <a:t>/ </a:t>
            </a:r>
            <a:r>
              <a:rPr lang="fi-FI" i="1" dirty="0" smtClean="0">
                <a:effectLst/>
              </a:rPr>
              <a:t>s</a:t>
            </a:r>
            <a:r>
              <a:rPr lang="fi-FI" dirty="0" smtClean="0">
                <a:effectLst/>
              </a:rPr>
              <a:t> </a:t>
            </a:r>
          </a:p>
          <a:p>
            <a:r>
              <a:rPr lang="fi-FI" b="1" dirty="0" smtClean="0">
                <a:effectLst/>
              </a:rPr>
              <a:t>1</a:t>
            </a:r>
            <a:r>
              <a:rPr lang="fi-FI" dirty="0" smtClean="0">
                <a:effectLst/>
              </a:rPr>
              <a:t> panos, </a:t>
            </a:r>
            <a:r>
              <a:rPr lang="fi-FI" dirty="0" err="1" smtClean="0">
                <a:effectLst/>
              </a:rPr>
              <a:t>jkn</a:t>
            </a:r>
            <a:r>
              <a:rPr lang="fi-FI" dirty="0" smtClean="0">
                <a:effectLst/>
              </a:rPr>
              <a:t> osallistuminen </a:t>
            </a:r>
            <a:r>
              <a:rPr lang="fi-FI" dirty="0" err="1" smtClean="0">
                <a:effectLst/>
              </a:rPr>
              <a:t>jhk</a:t>
            </a:r>
            <a:r>
              <a:rPr lang="fi-FI" dirty="0" smtClean="0">
                <a:effectLst/>
              </a:rPr>
              <a:t> </a:t>
            </a:r>
          </a:p>
          <a:p>
            <a:r>
              <a:rPr lang="fi-FI" dirty="0" err="1" smtClean="0">
                <a:effectLst/>
              </a:rPr>
              <a:t>Promise</a:t>
            </a:r>
            <a:r>
              <a:rPr lang="fi-FI" dirty="0" smtClean="0">
                <a:effectLst/>
              </a:rPr>
              <a:t>=enteillä, </a:t>
            </a:r>
            <a:r>
              <a:rPr lang="fi-FI" i="1" dirty="0" smtClean="0">
                <a:effectLst/>
              </a:rPr>
              <a:t>a</a:t>
            </a:r>
            <a:r>
              <a:rPr lang="fi-FI" dirty="0" smtClean="0">
                <a:effectLst/>
              </a:rPr>
              <a:t> </a:t>
            </a:r>
            <a:r>
              <a:rPr lang="fi-FI" dirty="0" err="1" smtClean="0">
                <a:effectLst/>
              </a:rPr>
              <a:t>beloved</a:t>
            </a:r>
            <a:r>
              <a:rPr lang="fi-FI" dirty="0" smtClean="0">
                <a:effectLst/>
              </a:rPr>
              <a:t> =rakastettu</a:t>
            </a:r>
            <a:endParaRPr lang="fi-FI" dirty="0"/>
          </a:p>
        </p:txBody>
      </p:sp>
      <p:sp>
        <p:nvSpPr>
          <p:cNvPr id="4" name="Ylätunnisteen paikkamerkki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i-FI" smtClean="0"/>
              <a:t>Esityksen aihe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D50BFF2-1501-4A82-B2FC-42156CC2BDFB}" type="datetime1">
              <a:rPr lang="fi-FI" smtClean="0"/>
              <a:t>21.5.2014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JAMK/Tulosyksikkösi/Nimesi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945A237-A6A4-450E-B9C0-B59602AD181B}" type="slidenum">
              <a:rPr lang="fi-FI" smtClean="0"/>
              <a:pPr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999865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smtClean="0"/>
              <a:t>Make </a:t>
            </a:r>
            <a:r>
              <a:rPr lang="fi-FI" dirty="0" err="1" smtClean="0"/>
              <a:t>two</a:t>
            </a:r>
            <a:r>
              <a:rPr lang="fi-FI" dirty="0" smtClean="0"/>
              <a:t> </a:t>
            </a:r>
            <a:r>
              <a:rPr lang="fi-FI" dirty="0" err="1" smtClean="0"/>
              <a:t>or</a:t>
            </a:r>
            <a:r>
              <a:rPr lang="fi-FI" dirty="0" smtClean="0"/>
              <a:t> </a:t>
            </a:r>
            <a:r>
              <a:rPr lang="fi-FI" dirty="0" err="1" smtClean="0"/>
              <a:t>three</a:t>
            </a:r>
            <a:r>
              <a:rPr lang="fi-FI" dirty="0" smtClean="0"/>
              <a:t> </a:t>
            </a:r>
            <a:r>
              <a:rPr lang="fi-FI" dirty="0" err="1" smtClean="0"/>
              <a:t>persons</a:t>
            </a:r>
            <a:r>
              <a:rPr lang="fi-FI" baseline="0" dirty="0" smtClean="0"/>
              <a:t> </a:t>
            </a:r>
            <a:r>
              <a:rPr lang="fi-FI" baseline="0" dirty="0" err="1" smtClean="0"/>
              <a:t>group</a:t>
            </a:r>
            <a:r>
              <a:rPr lang="fi-FI" baseline="0" dirty="0" smtClean="0"/>
              <a:t> and </a:t>
            </a:r>
            <a:r>
              <a:rPr lang="fi-FI" baseline="0" dirty="0" err="1" smtClean="0"/>
              <a:t>discuss</a:t>
            </a:r>
            <a:r>
              <a:rPr lang="fi-FI" baseline="0" dirty="0" smtClean="0"/>
              <a:t> </a:t>
            </a:r>
            <a:r>
              <a:rPr lang="fi-FI" baseline="0" dirty="0" err="1" smtClean="0"/>
              <a:t>this</a:t>
            </a:r>
            <a:r>
              <a:rPr lang="fi-FI" baseline="0" dirty="0" smtClean="0"/>
              <a:t> </a:t>
            </a:r>
            <a:r>
              <a:rPr lang="fi-FI" baseline="0" dirty="0" err="1" smtClean="0"/>
              <a:t>topic</a:t>
            </a:r>
            <a:endParaRPr lang="fi-FI" baseline="0" dirty="0" smtClean="0"/>
          </a:p>
          <a:p>
            <a:r>
              <a:rPr lang="fi-FI" baseline="0" dirty="0" err="1" smtClean="0"/>
              <a:t>Studies</a:t>
            </a:r>
            <a:r>
              <a:rPr lang="fi-FI" baseline="0" dirty="0" smtClean="0"/>
              <a:t> show</a:t>
            </a:r>
            <a:endParaRPr lang="fi-FI" dirty="0"/>
          </a:p>
        </p:txBody>
      </p:sp>
      <p:sp>
        <p:nvSpPr>
          <p:cNvPr id="4" name="Ylätunnisteen paikkamerkki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i-FI" smtClean="0"/>
              <a:t>Esityksen aihe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0125DE2-46CD-4C7C-8086-4603FD9D7E5F}" type="datetime1">
              <a:rPr lang="fi-FI" smtClean="0"/>
              <a:t>21.5.2014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JAMK/Tulosyksikkösi/Nimesi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945A237-A6A4-450E-B9C0-B59602AD181B}" type="slidenum">
              <a:rPr lang="fi-FI" smtClean="0"/>
              <a:pPr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916776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err="1" smtClean="0">
                <a:effectLst/>
              </a:rPr>
              <a:t>Strenjʊəs</a:t>
            </a:r>
            <a:r>
              <a:rPr lang="fi-FI" dirty="0" smtClean="0">
                <a:effectLst/>
              </a:rPr>
              <a:t> (rasittava), </a:t>
            </a:r>
            <a:r>
              <a:rPr lang="fi-FI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chore</a:t>
            </a:r>
            <a:r>
              <a:rPr lang="fi-FI" dirty="0" smtClean="0">
                <a:effectLst/>
              </a:rPr>
              <a:t> /</a:t>
            </a:r>
            <a:r>
              <a:rPr lang="fi-FI" dirty="0" err="1" smtClean="0">
                <a:effectLst/>
              </a:rPr>
              <a:t>tʃɔ:</a:t>
            </a:r>
            <a:r>
              <a:rPr lang="fi-FI" baseline="30000" dirty="0" err="1" smtClean="0">
                <a:effectLst/>
              </a:rPr>
              <a:t>r</a:t>
            </a:r>
            <a:r>
              <a:rPr lang="fi-FI" dirty="0" smtClean="0">
                <a:effectLst/>
              </a:rPr>
              <a:t>/ </a:t>
            </a:r>
            <a:r>
              <a:rPr lang="fi-FI" i="1" dirty="0" smtClean="0">
                <a:effectLst/>
              </a:rPr>
              <a:t>s</a:t>
            </a:r>
            <a:r>
              <a:rPr lang="fi-FI" dirty="0" smtClean="0">
                <a:effectLst/>
              </a:rPr>
              <a:t> </a:t>
            </a:r>
          </a:p>
          <a:p>
            <a:r>
              <a:rPr lang="fi-FI" b="1" dirty="0" smtClean="0">
                <a:effectLst/>
              </a:rPr>
              <a:t>1</a:t>
            </a:r>
            <a:r>
              <a:rPr lang="fi-FI" dirty="0" smtClean="0">
                <a:effectLst/>
              </a:rPr>
              <a:t> askare, [jokapäiväinen] toimi, puuha </a:t>
            </a:r>
          </a:p>
          <a:p>
            <a:r>
              <a:rPr lang="fi-FI" b="1" dirty="0" smtClean="0">
                <a:effectLst/>
              </a:rPr>
              <a:t>2</a:t>
            </a:r>
            <a:r>
              <a:rPr lang="fi-FI" dirty="0" smtClean="0">
                <a:effectLst/>
              </a:rPr>
              <a:t> taakka, vastenmielinen työ</a:t>
            </a:r>
          </a:p>
          <a:p>
            <a:r>
              <a:rPr lang="fi-FI" dirty="0" smtClean="0"/>
              <a:t>Tulot=</a:t>
            </a:r>
            <a:r>
              <a:rPr lang="fi-FI" dirty="0" err="1" smtClean="0"/>
              <a:t>incom</a:t>
            </a:r>
            <a:r>
              <a:rPr lang="fi-FI" baseline="0" dirty="0" smtClean="0"/>
              <a:t> </a:t>
            </a:r>
            <a:r>
              <a:rPr lang="fi-FI" baseline="0" dirty="0" err="1" smtClean="0"/>
              <a:t>decrease</a:t>
            </a:r>
            <a:endParaRPr lang="fi-FI" dirty="0"/>
          </a:p>
        </p:txBody>
      </p:sp>
      <p:sp>
        <p:nvSpPr>
          <p:cNvPr id="4" name="Ylätunnisteen paikkamerkki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i-FI" smtClean="0"/>
              <a:t>Esityksen aihe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E2D7194-CCBA-449F-A5A1-8D71A7D12D1A}" type="datetime1">
              <a:rPr lang="fi-FI" smtClean="0"/>
              <a:t>21.5.2014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JAMK/Tulosyksikkösi/Nimesi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945A237-A6A4-450E-B9C0-B59602AD181B}" type="slidenum">
              <a:rPr lang="fi-FI" smtClean="0"/>
              <a:pPr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34420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Ylätunnisteen paikkamerkki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i-FI" smtClean="0"/>
              <a:t>Esityksen aihe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14AF167-25D2-4A87-BDA4-C65F85E4C090}" type="datetime1">
              <a:rPr lang="fi-FI" smtClean="0"/>
              <a:t>21.5.2014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JAMK/Tulosyksikkösi/Nimesi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945A237-A6A4-450E-B9C0-B59602AD181B}" type="slidenum">
              <a:rPr lang="fi-FI" smtClean="0"/>
              <a:pPr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717685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err="1" smtClean="0">
                <a:effectLst/>
              </a:rPr>
              <a:t>Concept</a:t>
            </a:r>
            <a:r>
              <a:rPr lang="fi-FI" dirty="0" smtClean="0">
                <a:effectLst/>
              </a:rPr>
              <a:t>=käsite, </a:t>
            </a:r>
            <a:r>
              <a:rPr lang="fi-FI" dirty="0" err="1" smtClean="0">
                <a:effectLst/>
              </a:rPr>
              <a:t>include</a:t>
            </a:r>
            <a:r>
              <a:rPr lang="fi-FI" dirty="0" smtClean="0">
                <a:effectLst/>
              </a:rPr>
              <a:t> =pitää sisällään</a:t>
            </a:r>
            <a:endParaRPr lang="fi-FI" dirty="0"/>
          </a:p>
        </p:txBody>
      </p:sp>
      <p:sp>
        <p:nvSpPr>
          <p:cNvPr id="4" name="Ylätunnisteen paikkamerkki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i-FI" smtClean="0"/>
              <a:t>Esityksen aihe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3AB4656-71D3-4012-ADFA-C6DB35AFAB8D}" type="datetime1">
              <a:rPr lang="fi-FI" smtClean="0"/>
              <a:t>21.5.2014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JAMK/Tulosyksikkösi/Nimesi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945A237-A6A4-450E-B9C0-B59602AD181B}" type="slidenum">
              <a:rPr lang="fi-FI" smtClean="0"/>
              <a:pPr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1420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äli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42844" y="3857628"/>
            <a:ext cx="7772400" cy="1470025"/>
          </a:xfrm>
        </p:spPr>
        <p:txBody>
          <a:bodyPr>
            <a:normAutofit/>
          </a:bodyPr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2743232" y="4857760"/>
            <a:ext cx="6186486" cy="1000132"/>
          </a:xfrm>
        </p:spPr>
        <p:txBody>
          <a:bodyPr>
            <a:normAutofit/>
          </a:bodyPr>
          <a:lstStyle>
            <a:lvl1pPr marL="0" indent="0" algn="ctr">
              <a:buNone/>
              <a:defRPr sz="2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11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2719807" y="6356350"/>
            <a:ext cx="39238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Riitta Ala-Luhtala</a:t>
            </a:r>
            <a:endParaRPr lang="fi-FI" dirty="0"/>
          </a:p>
        </p:txBody>
      </p:sp>
      <p:sp>
        <p:nvSpPr>
          <p:cNvPr id="13" name="Päivämäärän paikkamerkki 8"/>
          <p:cNvSpPr>
            <a:spLocks noGrp="1"/>
          </p:cNvSpPr>
          <p:nvPr>
            <p:ph type="dt" sz="half" idx="2"/>
          </p:nvPr>
        </p:nvSpPr>
        <p:spPr>
          <a:xfrm>
            <a:off x="6728394" y="6356350"/>
            <a:ext cx="1415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fld id="{11974E85-92E7-40BD-9474-440B4893ABC4}" type="datetime1">
              <a:rPr lang="fi-FI" smtClean="0"/>
              <a:pPr algn="ctr"/>
              <a:t>21.5.2014</a:t>
            </a:fld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215338" y="6350023"/>
            <a:ext cx="519130" cy="365125"/>
          </a:xfrm>
          <a:prstGeom prst="rect">
            <a:avLst/>
          </a:prstGeom>
        </p:spPr>
        <p:txBody>
          <a:bodyPr/>
          <a:lstStyle>
            <a:lvl1pPr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fld id="{A21B3C9D-2216-4654-BA0D-BC845F522F6D}" type="slidenum">
              <a:rPr lang="fi-FI" smtClean="0"/>
              <a:pPr algn="ctr">
                <a:lnSpc>
                  <a:spcPct val="150000"/>
                </a:lnSpc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16" name="Otsikon paikkamerkki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74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7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2719807" y="6356350"/>
            <a:ext cx="39238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Riitta Ala-Luhtala</a:t>
            </a:r>
            <a:endParaRPr lang="fi-FI" dirty="0"/>
          </a:p>
        </p:txBody>
      </p:sp>
      <p:sp>
        <p:nvSpPr>
          <p:cNvPr id="18" name="Päivämäärän paikkamerkki 8"/>
          <p:cNvSpPr>
            <a:spLocks noGrp="1"/>
          </p:cNvSpPr>
          <p:nvPr>
            <p:ph type="dt" sz="half" idx="2"/>
          </p:nvPr>
        </p:nvSpPr>
        <p:spPr>
          <a:xfrm>
            <a:off x="6728394" y="6356350"/>
            <a:ext cx="1415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fld id="{3F2E6100-7069-4E9C-99C2-94174F10FB79}" type="datetime1">
              <a:rPr lang="fi-FI" smtClean="0"/>
              <a:pPr algn="ctr"/>
              <a:t>21.5.2014</a:t>
            </a:fld>
            <a:endParaRPr lang="fi-FI" dirty="0"/>
          </a:p>
        </p:txBody>
      </p:sp>
      <p:sp>
        <p:nvSpPr>
          <p:cNvPr id="1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215338" y="6350023"/>
            <a:ext cx="519130" cy="365125"/>
          </a:xfrm>
          <a:prstGeom prst="rect">
            <a:avLst/>
          </a:prstGeom>
        </p:spPr>
        <p:txBody>
          <a:bodyPr/>
          <a:lstStyle>
            <a:lvl1pPr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fld id="{A21B3C9D-2216-4654-BA0D-BC845F522F6D}" type="slidenum">
              <a:rPr lang="fi-FI" smtClean="0"/>
              <a:pPr algn="ctr">
                <a:lnSpc>
                  <a:spcPct val="150000"/>
                </a:lnSpc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15" name="Otsikon paikkamerkki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74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6" name="Alatunnisteen paikkamerkki 4"/>
          <p:cNvSpPr>
            <a:spLocks noGrp="1"/>
          </p:cNvSpPr>
          <p:nvPr>
            <p:ph type="ftr" sz="quarter" idx="10"/>
          </p:nvPr>
        </p:nvSpPr>
        <p:spPr>
          <a:xfrm>
            <a:off x="2719807" y="6356350"/>
            <a:ext cx="39238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Riitta Ala-Luhtala</a:t>
            </a:r>
            <a:endParaRPr lang="fi-FI" dirty="0"/>
          </a:p>
        </p:txBody>
      </p:sp>
      <p:sp>
        <p:nvSpPr>
          <p:cNvPr id="17" name="Päivämäärän paikkamerkki 8"/>
          <p:cNvSpPr>
            <a:spLocks noGrp="1"/>
          </p:cNvSpPr>
          <p:nvPr>
            <p:ph type="dt" sz="half" idx="11"/>
          </p:nvPr>
        </p:nvSpPr>
        <p:spPr>
          <a:xfrm>
            <a:off x="6728394" y="6356350"/>
            <a:ext cx="1415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fld id="{5C97A8D0-BF22-462B-9D88-4F45D1915FAE}" type="datetime1">
              <a:rPr lang="fi-FI" smtClean="0"/>
              <a:pPr algn="ctr"/>
              <a:t>21.5.2014</a:t>
            </a:fld>
            <a:endParaRPr lang="fi-FI" dirty="0"/>
          </a:p>
        </p:txBody>
      </p:sp>
      <p:sp>
        <p:nvSpPr>
          <p:cNvPr id="18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215338" y="6350023"/>
            <a:ext cx="519130" cy="365125"/>
          </a:xfrm>
          <a:prstGeom prst="rect">
            <a:avLst/>
          </a:prstGeom>
        </p:spPr>
        <p:txBody>
          <a:bodyPr/>
          <a:lstStyle>
            <a:lvl1pPr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fld id="{A21B3C9D-2216-4654-BA0D-BC845F522F6D}" type="slidenum">
              <a:rPr lang="fi-FI" smtClean="0"/>
              <a:pPr algn="ctr">
                <a:lnSpc>
                  <a:spcPct val="150000"/>
                </a:lnSpc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tai kaavio tekstin vieress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2719807" y="6356350"/>
            <a:ext cx="39238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Riitta Ala-Luhtala</a:t>
            </a:r>
            <a:endParaRPr lang="fi-FI" dirty="0"/>
          </a:p>
        </p:txBody>
      </p:sp>
      <p:sp>
        <p:nvSpPr>
          <p:cNvPr id="9" name="Päivämäärän paikkamerkki 8"/>
          <p:cNvSpPr>
            <a:spLocks noGrp="1"/>
          </p:cNvSpPr>
          <p:nvPr>
            <p:ph type="dt" sz="half" idx="2"/>
          </p:nvPr>
        </p:nvSpPr>
        <p:spPr>
          <a:xfrm>
            <a:off x="6728394" y="6356350"/>
            <a:ext cx="1415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fld id="{DC58F62E-9A54-4C7D-96B5-DE98D1C83D18}" type="datetime1">
              <a:rPr lang="fi-FI" smtClean="0"/>
              <a:pPr algn="ctr"/>
              <a:t>21.5.2014</a:t>
            </a:fld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01090" y="6356350"/>
            <a:ext cx="519130" cy="365125"/>
          </a:xfrm>
          <a:prstGeom prst="rect">
            <a:avLst/>
          </a:prstGeom>
        </p:spPr>
        <p:txBody>
          <a:bodyPr/>
          <a:lstStyle/>
          <a:p>
            <a:pPr algn="ctr"/>
            <a:fld id="{A21B3C9D-2216-4654-BA0D-BC845F522F6D}" type="slidenum">
              <a:rPr lang="fi-FI" smtClean="0"/>
              <a:pPr algn="ctr"/>
              <a:t>‹#›</a:t>
            </a:fld>
            <a:endParaRPr lang="fi-FI" dirty="0"/>
          </a:p>
        </p:txBody>
      </p:sp>
      <p:sp>
        <p:nvSpPr>
          <p:cNvPr id="13" name="Kuvan paikkamerkki 2"/>
          <p:cNvSpPr>
            <a:spLocks noGrp="1"/>
          </p:cNvSpPr>
          <p:nvPr>
            <p:ph type="pic" idx="1"/>
          </p:nvPr>
        </p:nvSpPr>
        <p:spPr>
          <a:xfrm>
            <a:off x="4643438" y="1571612"/>
            <a:ext cx="4071966" cy="45720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fi-FI"/>
          </a:p>
        </p:txBody>
      </p:sp>
      <p:sp>
        <p:nvSpPr>
          <p:cNvPr id="15" name="Otsikon paikkamerkki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74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6" name="Sisällön paikkamerkki 2"/>
          <p:cNvSpPr>
            <a:spLocks noGrp="1"/>
          </p:cNvSpPr>
          <p:nvPr>
            <p:ph sz="half" idx="10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00100" y="4800600"/>
            <a:ext cx="7000924" cy="566738"/>
          </a:xfrm>
        </p:spPr>
        <p:txBody>
          <a:bodyPr anchor="b"/>
          <a:lstStyle>
            <a:lvl1pPr algn="l">
              <a:defRPr sz="2000" b="0" i="0" baseline="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000100" y="755651"/>
            <a:ext cx="7000924" cy="39592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000100" y="5367338"/>
            <a:ext cx="7000924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2719807" y="6356350"/>
            <a:ext cx="39238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Riitta Ala-Luhtala</a:t>
            </a:r>
            <a:endParaRPr lang="fi-FI" dirty="0"/>
          </a:p>
        </p:txBody>
      </p:sp>
      <p:sp>
        <p:nvSpPr>
          <p:cNvPr id="13" name="Päivämäärän paikkamerkki 8"/>
          <p:cNvSpPr>
            <a:spLocks noGrp="1"/>
          </p:cNvSpPr>
          <p:nvPr>
            <p:ph type="dt" sz="half" idx="10"/>
          </p:nvPr>
        </p:nvSpPr>
        <p:spPr>
          <a:xfrm>
            <a:off x="6728394" y="6356350"/>
            <a:ext cx="1415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fld id="{55799C01-99AF-4D3A-B424-CF16CAA0F297}" type="datetime1">
              <a:rPr lang="fi-FI" smtClean="0"/>
              <a:pPr algn="ctr"/>
              <a:t>21.5.2014</a:t>
            </a:fld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215338" y="6350023"/>
            <a:ext cx="519130" cy="365125"/>
          </a:xfrm>
          <a:prstGeom prst="rect">
            <a:avLst/>
          </a:prstGeom>
        </p:spPr>
        <p:txBody>
          <a:bodyPr/>
          <a:lstStyle>
            <a:lvl1pPr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fld id="{A21B3C9D-2216-4654-BA0D-BC845F522F6D}" type="slidenum">
              <a:rPr lang="fi-FI" smtClean="0"/>
              <a:pPr algn="ctr">
                <a:lnSpc>
                  <a:spcPct val="150000"/>
                </a:lnSpc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475AB-AD82-4A7D-B304-C617DEA94033}" type="datetime1">
              <a:rPr lang="fi-FI" smtClean="0"/>
              <a:pPr>
                <a:defRPr/>
              </a:pPr>
              <a:t>21.5.2014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Riitta Ala-Luhtala</a:t>
            </a:r>
            <a:endParaRPr lang="fi-FI"/>
          </a:p>
        </p:txBody>
      </p:sp>
      <p:sp>
        <p:nvSpPr>
          <p:cNvPr id="4" name="Dian numeron paikkamerkki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AF113-43E7-44FC-9AF6-49C43082DE6D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01397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8" Type="http://schemas.openxmlformats.org/officeDocument/2006/relationships/image" Target="../media/image1.jpeg"/><Relationship Id="rId9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Kuva 14" descr="powerpoint_ylakulma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92716" y="-24"/>
            <a:ext cx="2251316" cy="643233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74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12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2719807" y="6356350"/>
            <a:ext cx="39238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Riitta Ala-Luhtala</a:t>
            </a:r>
            <a:endParaRPr lang="fi-FI" dirty="0"/>
          </a:p>
        </p:txBody>
      </p:sp>
      <p:sp>
        <p:nvSpPr>
          <p:cNvPr id="13" name="Päivämäärän paikkamerkki 8"/>
          <p:cNvSpPr>
            <a:spLocks noGrp="1"/>
          </p:cNvSpPr>
          <p:nvPr>
            <p:ph type="dt" sz="half" idx="2"/>
          </p:nvPr>
        </p:nvSpPr>
        <p:spPr>
          <a:xfrm>
            <a:off x="6728394" y="6356350"/>
            <a:ext cx="1415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fld id="{CB845DD5-1E65-446D-8F5A-FFA5A0E0618E}" type="datetime1">
              <a:rPr lang="fi-FI" smtClean="0"/>
              <a:pPr algn="ctr"/>
              <a:t>21.5.2014</a:t>
            </a:fld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215338" y="6350023"/>
            <a:ext cx="519130" cy="365125"/>
          </a:xfrm>
          <a:prstGeom prst="rect">
            <a:avLst/>
          </a:prstGeom>
        </p:spPr>
        <p:txBody>
          <a:bodyPr/>
          <a:lstStyle>
            <a:lvl1pPr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fld id="{A21B3C9D-2216-4654-BA0D-BC845F522F6D}" type="slidenum">
              <a:rPr lang="fi-FI" smtClean="0"/>
              <a:pPr algn="ctr">
                <a:lnSpc>
                  <a:spcPct val="150000"/>
                </a:lnSpc>
              </a:pPr>
              <a:t>‹#›</a:t>
            </a:fld>
            <a:endParaRPr lang="fi-FI" dirty="0"/>
          </a:p>
        </p:txBody>
      </p:sp>
      <p:sp>
        <p:nvSpPr>
          <p:cNvPr id="11" name="Suorakulmio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Kuva 15" descr="jamk_logo_powerpoint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0010" y="6143644"/>
            <a:ext cx="2606040" cy="5410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5" r:id="rId3"/>
    <p:sldLayoutId id="2147483667" r:id="rId4"/>
    <p:sldLayoutId id="2147483670" r:id="rId5"/>
    <p:sldLayoutId id="2147483673" r:id="rId6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32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www.arhp.org/publications-and-resources/clinical-fact-sheets/female-sexual-response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Oxytocin" TargetMode="External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://www.sanakirja.org/search.php?id=627624&amp;l2=17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file:///E:\Kuvat%20ja%20videot\Omat%20kuvatiedostot\Adobe%20Albums\Luonto\P&#246;ll&#246;.jpg" TargetMode="External"/><Relationship Id="rId4" Type="http://schemas.openxmlformats.org/officeDocument/2006/relationships/image" Target="file:///E:\Kuvat%20ja%20videot\Omat%20kuvatiedostot\Adobe%20Albums\Luonto\metso.jpg" TargetMode="External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692696"/>
            <a:ext cx="7696200" cy="1512168"/>
          </a:xfrm>
        </p:spPr>
        <p:txBody>
          <a:bodyPr/>
          <a:lstStyle/>
          <a:p>
            <a:pPr>
              <a:defRPr/>
            </a:pPr>
            <a:r>
              <a:rPr lang="en-GB" b="1" dirty="0"/>
              <a:t>Well-functioning intimate relationship</a:t>
            </a:r>
            <a:endParaRPr lang="fi-FI" sz="32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63888" y="3256740"/>
            <a:ext cx="5337448" cy="2018638"/>
          </a:xfrm>
        </p:spPr>
        <p:txBody>
          <a:bodyPr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fi-FI" cap="none" dirty="0" smtClean="0">
              <a:solidFill>
                <a:schemeClr val="tx1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        Riitta Ala-Luhtala, </a:t>
            </a: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fi-FI" sz="1900" cap="none" dirty="0" smtClean="0">
                <a:solidFill>
                  <a:schemeClr val="tx1">
                    <a:lumMod val="50000"/>
                  </a:schemeClr>
                </a:solidFill>
              </a:rPr>
              <a:t>M.</a:t>
            </a:r>
            <a:r>
              <a:rPr lang="fi-FI" sz="1900" cap="none" dirty="0" err="1" smtClean="0">
                <a:solidFill>
                  <a:schemeClr val="tx1">
                    <a:lumMod val="50000"/>
                  </a:schemeClr>
                </a:solidFill>
              </a:rPr>
              <a:t>Sc</a:t>
            </a:r>
            <a:r>
              <a:rPr lang="fi-FI" sz="1900" cap="none" dirty="0" smtClean="0">
                <a:solidFill>
                  <a:schemeClr val="tx1">
                    <a:lumMod val="50000"/>
                  </a:schemeClr>
                </a:solidFill>
              </a:rPr>
              <a:t>.,Senior </a:t>
            </a:r>
            <a:r>
              <a:rPr lang="fi-FI" sz="1900" cap="none" dirty="0" err="1" smtClean="0">
                <a:solidFill>
                  <a:schemeClr val="tx1">
                    <a:lumMod val="50000"/>
                  </a:schemeClr>
                </a:solidFill>
              </a:rPr>
              <a:t>Lecture</a:t>
            </a:r>
            <a:r>
              <a:rPr lang="fi-FI" sz="1900" cap="none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fi-FI" sz="1900" cap="none" dirty="0" err="1" smtClean="0">
                <a:solidFill>
                  <a:schemeClr val="tx1">
                    <a:lumMod val="50000"/>
                  </a:schemeClr>
                </a:solidFill>
              </a:rPr>
              <a:t>Specialist</a:t>
            </a:r>
            <a:r>
              <a:rPr lang="fi-FI" sz="1900" cap="none" dirty="0" smtClean="0">
                <a:solidFill>
                  <a:schemeClr val="tx1">
                    <a:lumMod val="50000"/>
                  </a:schemeClr>
                </a:solidFill>
              </a:rPr>
              <a:t> in </a:t>
            </a:r>
            <a:r>
              <a:rPr lang="fi-FI" sz="1900" cap="none" dirty="0" err="1" smtClean="0">
                <a:solidFill>
                  <a:schemeClr val="tx1">
                    <a:lumMod val="50000"/>
                  </a:schemeClr>
                </a:solidFill>
              </a:rPr>
              <a:t>Clinical</a:t>
            </a:r>
            <a:r>
              <a:rPr lang="fi-FI" sz="1900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sz="1900" cap="none" dirty="0" err="1" smtClean="0">
                <a:solidFill>
                  <a:schemeClr val="tx1">
                    <a:lumMod val="50000"/>
                  </a:schemeClr>
                </a:solidFill>
              </a:rPr>
              <a:t>Sexology</a:t>
            </a:r>
            <a:r>
              <a:rPr lang="fi-FI" sz="1900" cap="none" dirty="0" smtClean="0">
                <a:solidFill>
                  <a:schemeClr val="tx1">
                    <a:lumMod val="50000"/>
                  </a:schemeClr>
                </a:solidFill>
              </a:rPr>
              <a:t> (NACS), </a:t>
            </a:r>
            <a:r>
              <a:rPr lang="fi-FI" sz="1900" cap="none" dirty="0" err="1" smtClean="0">
                <a:solidFill>
                  <a:schemeClr val="tx1">
                    <a:lumMod val="50000"/>
                  </a:schemeClr>
                </a:solidFill>
              </a:rPr>
              <a:t>Psychotherapist</a:t>
            </a:r>
            <a:endParaRPr lang="fi-FI" sz="1900" cap="none" dirty="0" smtClean="0">
              <a:solidFill>
                <a:schemeClr val="tx1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JAMK University of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Applied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Sciences</a:t>
            </a: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fi-FI" cap="none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196" name="Rectangle 220"/>
          <p:cNvSpPr>
            <a:spLocks noGrp="1" noChangeArrowheads="1"/>
          </p:cNvSpPr>
          <p:nvPr>
            <p:ph type="dt" sz="quarter" idx="4294967295"/>
          </p:nvPr>
        </p:nvSpPr>
        <p:spPr>
          <a:xfrm rot="5400000">
            <a:off x="7764463" y="1174750"/>
            <a:ext cx="2286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8B92044-DBAD-4016-8E23-85D24730A0FF}" type="datetime1">
              <a:rPr lang="fi-FI" smtClean="0">
                <a:solidFill>
                  <a:schemeClr val="tx2"/>
                </a:solidFill>
              </a:rPr>
              <a:pPr eaLnBrk="1" hangingPunct="1"/>
              <a:t>21.5.2014</a:t>
            </a:fld>
            <a:endParaRPr lang="fi-FI" smtClean="0">
              <a:solidFill>
                <a:schemeClr val="tx2"/>
              </a:solidFill>
            </a:endParaRPr>
          </a:p>
        </p:txBody>
      </p:sp>
      <p:sp>
        <p:nvSpPr>
          <p:cNvPr id="8197" name="Rectangle 221"/>
          <p:cNvSpPr>
            <a:spLocks noGrp="1" noChangeArrowheads="1"/>
          </p:cNvSpPr>
          <p:nvPr>
            <p:ph type="ftr" sz="quarter" idx="4294967295"/>
          </p:nvPr>
        </p:nvSpPr>
        <p:spPr>
          <a:xfrm rot="5400000">
            <a:off x="7077076" y="4181475"/>
            <a:ext cx="3657600" cy="38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fi-FI" smtClean="0">
                <a:solidFill>
                  <a:schemeClr val="tx2"/>
                </a:solidFill>
              </a:rPr>
              <a:t>Riitta Ala-Luhtala</a:t>
            </a: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852936"/>
            <a:ext cx="3528392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676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467544" y="2924944"/>
            <a:ext cx="8229600" cy="182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i-FI" sz="5400" dirty="0" smtClean="0"/>
              <a:t>      </a:t>
            </a:r>
            <a:r>
              <a:rPr lang="fi-FI" sz="5400" dirty="0" err="1" smtClean="0"/>
              <a:t>What</a:t>
            </a:r>
            <a:r>
              <a:rPr lang="fi-FI" sz="5400" dirty="0" smtClean="0"/>
              <a:t> is sexuality?</a:t>
            </a:r>
            <a:endParaRPr lang="fi-FI" sz="5400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dirty="0" smtClean="0"/>
              <a:t>Riitta Ala-Luhtala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fld id="{3F2E6100-7069-4E9C-99C2-94174F10FB79}" type="datetime1">
              <a:rPr lang="fi-FI" smtClean="0"/>
              <a:pPr algn="ctr"/>
              <a:t>21.5.2014</a:t>
            </a:fld>
            <a:endParaRPr lang="fi-FI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It is </a:t>
            </a:r>
            <a:r>
              <a:rPr lang="fi-FI" dirty="0" err="1"/>
              <a:t>sensuality</a:t>
            </a:r>
            <a:r>
              <a:rPr lang="fi-FI" dirty="0"/>
              <a:t>, </a:t>
            </a:r>
            <a:r>
              <a:rPr lang="fi-FI" dirty="0" err="1"/>
              <a:t>affection</a:t>
            </a:r>
            <a:r>
              <a:rPr lang="fi-FI" dirty="0"/>
              <a:t>, </a:t>
            </a:r>
            <a:r>
              <a:rPr lang="fi-FI" dirty="0" err="1"/>
              <a:t>pleasure</a:t>
            </a:r>
            <a:r>
              <a:rPr lang="fi-FI" dirty="0"/>
              <a:t> and </a:t>
            </a:r>
            <a:r>
              <a:rPr lang="fi-FI" dirty="0" err="1"/>
              <a:t>playful</a:t>
            </a:r>
            <a:r>
              <a:rPr lang="fi-FI" dirty="0"/>
              <a:t> </a:t>
            </a:r>
            <a:r>
              <a:rPr lang="fi-FI" dirty="0" err="1"/>
              <a:t>fun</a:t>
            </a:r>
            <a:r>
              <a:rPr lang="fi-FI" dirty="0" smtClean="0"/>
              <a:t>.</a:t>
            </a:r>
          </a:p>
          <a:p>
            <a:r>
              <a:rPr lang="fi-FI" dirty="0" smtClean="0"/>
              <a:t>Even </a:t>
            </a:r>
            <a:r>
              <a:rPr lang="fi-FI" dirty="0" err="1"/>
              <a:t>though</a:t>
            </a:r>
            <a:r>
              <a:rPr lang="fi-FI" dirty="0"/>
              <a:t> </a:t>
            </a:r>
            <a:r>
              <a:rPr lang="fi-FI" dirty="0" err="1"/>
              <a:t>genital</a:t>
            </a:r>
            <a:r>
              <a:rPr lang="fi-FI" dirty="0"/>
              <a:t> </a:t>
            </a:r>
            <a:r>
              <a:rPr lang="fi-FI" dirty="0" err="1"/>
              <a:t>stimulation</a:t>
            </a:r>
            <a:r>
              <a:rPr lang="fi-FI" dirty="0"/>
              <a:t> is </a:t>
            </a:r>
            <a:r>
              <a:rPr lang="fi-FI" dirty="0" err="1"/>
              <a:t>part</a:t>
            </a:r>
            <a:r>
              <a:rPr lang="fi-FI" dirty="0"/>
              <a:t> of </a:t>
            </a:r>
            <a:r>
              <a:rPr lang="fi-FI" dirty="0" err="1"/>
              <a:t>pleasant</a:t>
            </a:r>
            <a:r>
              <a:rPr lang="fi-FI" dirty="0"/>
              <a:t> </a:t>
            </a:r>
            <a:r>
              <a:rPr lang="fi-FI" dirty="0" err="1"/>
              <a:t>sexual</a:t>
            </a:r>
            <a:r>
              <a:rPr lang="fi-FI" dirty="0"/>
              <a:t> </a:t>
            </a:r>
            <a:r>
              <a:rPr lang="fi-FI" dirty="0" err="1"/>
              <a:t>intimacy</a:t>
            </a:r>
            <a:r>
              <a:rPr lang="fi-FI" dirty="0"/>
              <a:t>,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purpose</a:t>
            </a:r>
            <a:r>
              <a:rPr lang="fi-FI" dirty="0"/>
              <a:t> is </a:t>
            </a:r>
            <a:r>
              <a:rPr lang="fi-FI" dirty="0" err="1"/>
              <a:t>not</a:t>
            </a:r>
            <a:r>
              <a:rPr lang="fi-FI" dirty="0"/>
              <a:t> </a:t>
            </a:r>
            <a:r>
              <a:rPr lang="fi-FI" dirty="0" err="1"/>
              <a:t>high</a:t>
            </a:r>
            <a:r>
              <a:rPr lang="fi-FI" dirty="0"/>
              <a:t> </a:t>
            </a:r>
            <a:r>
              <a:rPr lang="fi-FI" dirty="0" err="1"/>
              <a:t>arousal</a:t>
            </a:r>
            <a:r>
              <a:rPr lang="fi-FI" dirty="0"/>
              <a:t> </a:t>
            </a:r>
            <a:r>
              <a:rPr lang="fi-FI" dirty="0" err="1"/>
              <a:t>or</a:t>
            </a:r>
            <a:r>
              <a:rPr lang="fi-FI" dirty="0"/>
              <a:t> </a:t>
            </a:r>
            <a:r>
              <a:rPr lang="fi-FI" dirty="0" err="1"/>
              <a:t>orgasm</a:t>
            </a:r>
            <a:r>
              <a:rPr lang="fi-FI" dirty="0"/>
              <a:t>.</a:t>
            </a:r>
          </a:p>
          <a:p>
            <a:pPr marL="0" indent="0">
              <a:buNone/>
            </a:pPr>
            <a:r>
              <a:rPr lang="fi-FI" dirty="0" smtClean="0"/>
              <a:t>      (Osmo Kontula 10/2011.)</a:t>
            </a:r>
          </a:p>
          <a:p>
            <a:r>
              <a:rPr lang="fi-FI" dirty="0" err="1" smtClean="0"/>
              <a:t>Rosemary</a:t>
            </a:r>
            <a:r>
              <a:rPr lang="fi-FI" dirty="0" smtClean="0"/>
              <a:t> Basson -malli </a:t>
            </a:r>
            <a:r>
              <a:rPr lang="fi-FI" dirty="0" smtClean="0">
                <a:hlinkClick r:id="rId3"/>
              </a:rPr>
              <a:t>http://www.arhp.org/publications-and-resources/clinical-fact-sheets/female-sexual-response</a:t>
            </a:r>
            <a:endParaRPr lang="fi-FI" dirty="0"/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457200" y="610411"/>
            <a:ext cx="8229600" cy="774720"/>
          </a:xfrm>
        </p:spPr>
        <p:txBody>
          <a:bodyPr>
            <a:normAutofit fontScale="90000"/>
          </a:bodyPr>
          <a:lstStyle/>
          <a:p>
            <a:r>
              <a:rPr lang="fi-FI" dirty="0" smtClean="0"/>
              <a:t/>
            </a:r>
            <a:br>
              <a:rPr lang="fi-FI" dirty="0" smtClean="0"/>
            </a:br>
            <a:r>
              <a:rPr lang="fi-FI" sz="4000" dirty="0" err="1" smtClean="0"/>
              <a:t>pleasant</a:t>
            </a:r>
            <a:r>
              <a:rPr lang="fi-FI" sz="4000" dirty="0" smtClean="0"/>
              <a:t> </a:t>
            </a:r>
            <a:r>
              <a:rPr lang="fi-FI" sz="4000" dirty="0" err="1"/>
              <a:t>sexual</a:t>
            </a:r>
            <a:r>
              <a:rPr lang="fi-FI" sz="4000" dirty="0"/>
              <a:t> </a:t>
            </a:r>
            <a:r>
              <a:rPr lang="fi-FI" sz="4000" dirty="0" err="1"/>
              <a:t>intimacy</a:t>
            </a:r>
            <a:r>
              <a:rPr lang="fi-FI" sz="4000" dirty="0"/>
              <a:t/>
            </a:r>
            <a:br>
              <a:rPr lang="fi-FI" sz="4000" dirty="0"/>
            </a:br>
            <a:r>
              <a:rPr lang="fi-FI" sz="4000" dirty="0"/>
              <a:t/>
            </a:r>
            <a:br>
              <a:rPr lang="fi-FI" sz="4000" dirty="0"/>
            </a:br>
            <a:endParaRPr lang="fi-FI" sz="400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dirty="0" smtClean="0"/>
              <a:t>Esityksen nimi, Tekijä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fld id="{D4D44B77-0983-4D52-A791-170EBFB67319}" type="datetime1">
              <a:rPr lang="fi-FI" smtClean="0"/>
              <a:pPr algn="ctr"/>
              <a:t>21.5.2014</a:t>
            </a:fld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>
              <a:lnSpc>
                <a:spcPct val="150000"/>
              </a:lnSpc>
            </a:pPr>
            <a:fld id="{A21B3C9D-2216-4654-BA0D-BC845F522F6D}" type="slidenum">
              <a:rPr lang="fi-FI" smtClean="0"/>
              <a:pPr algn="ctr">
                <a:lnSpc>
                  <a:spcPct val="150000"/>
                </a:lnSpc>
              </a:pPr>
              <a:t>11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27820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55" y="924718"/>
            <a:ext cx="8229600" cy="6985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fi-FI" sz="4000" b="1" dirty="0" err="1"/>
              <a:t>Sexual</a:t>
            </a:r>
            <a:r>
              <a:rPr lang="fi-FI" sz="4000" b="1" dirty="0"/>
              <a:t> </a:t>
            </a:r>
            <a:r>
              <a:rPr lang="fi-FI" sz="4000" b="1" dirty="0" err="1"/>
              <a:t>intimacy</a:t>
            </a:r>
            <a:r>
              <a:rPr lang="fi-FI" sz="4000" b="1" dirty="0"/>
              <a:t/>
            </a:r>
            <a:br>
              <a:rPr lang="fi-FI" sz="4000" b="1" dirty="0"/>
            </a:br>
            <a:endParaRPr lang="fi-FI" sz="4000" b="1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lvl="0">
              <a:lnSpc>
                <a:spcPct val="90000"/>
              </a:lnSpc>
            </a:pPr>
            <a:endParaRPr lang="fi-FI" dirty="0" smtClean="0"/>
          </a:p>
          <a:p>
            <a:pPr lvl="0">
              <a:lnSpc>
                <a:spcPct val="90000"/>
              </a:lnSpc>
            </a:pPr>
            <a:r>
              <a:rPr lang="fi-FI" dirty="0" err="1" smtClean="0"/>
              <a:t>Awareness</a:t>
            </a:r>
            <a:r>
              <a:rPr lang="fi-FI" dirty="0" smtClean="0"/>
              <a:t> </a:t>
            </a:r>
            <a:r>
              <a:rPr lang="fi-FI" dirty="0"/>
              <a:t>of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feelings</a:t>
            </a:r>
            <a:r>
              <a:rPr lang="fi-FI" dirty="0"/>
              <a:t> and </a:t>
            </a:r>
            <a:r>
              <a:rPr lang="fi-FI" dirty="0" err="1" smtClean="0"/>
              <a:t>needs</a:t>
            </a:r>
            <a:r>
              <a:rPr lang="fi-FI" dirty="0" smtClean="0"/>
              <a:t>. </a:t>
            </a:r>
            <a:endParaRPr lang="fi-FI" dirty="0"/>
          </a:p>
          <a:p>
            <a:pPr lvl="0">
              <a:lnSpc>
                <a:spcPct val="90000"/>
              </a:lnSpc>
            </a:pP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freedom</a:t>
            </a:r>
            <a:r>
              <a:rPr lang="fi-FI" dirty="0"/>
              <a:t> to </a:t>
            </a:r>
            <a:r>
              <a:rPr lang="fi-FI" dirty="0" err="1"/>
              <a:t>take</a:t>
            </a:r>
            <a:r>
              <a:rPr lang="fi-FI" dirty="0"/>
              <a:t> </a:t>
            </a:r>
            <a:r>
              <a:rPr lang="fi-FI" dirty="0" err="1"/>
              <a:t>sexual</a:t>
            </a:r>
            <a:r>
              <a:rPr lang="fi-FI" dirty="0"/>
              <a:t> </a:t>
            </a:r>
            <a:r>
              <a:rPr lang="fi-FI" dirty="0" err="1"/>
              <a:t>risks</a:t>
            </a:r>
            <a:r>
              <a:rPr lang="fi-FI" dirty="0"/>
              <a:t>, and to </a:t>
            </a:r>
            <a:r>
              <a:rPr lang="fi-FI" dirty="0" err="1"/>
              <a:t>communicate</a:t>
            </a:r>
            <a:r>
              <a:rPr lang="fi-FI" dirty="0"/>
              <a:t> </a:t>
            </a:r>
            <a:r>
              <a:rPr lang="fi-FI" dirty="0" err="1" smtClean="0"/>
              <a:t>desires</a:t>
            </a:r>
            <a:r>
              <a:rPr lang="fi-FI" dirty="0" smtClean="0"/>
              <a:t>.</a:t>
            </a:r>
            <a:endParaRPr lang="fi-FI" dirty="0"/>
          </a:p>
          <a:p>
            <a:pPr lvl="0">
              <a:lnSpc>
                <a:spcPct val="90000"/>
              </a:lnSpc>
            </a:pP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key</a:t>
            </a:r>
            <a:r>
              <a:rPr lang="fi-FI" dirty="0"/>
              <a:t> is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pleasure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no </a:t>
            </a:r>
            <a:r>
              <a:rPr lang="fi-FI" dirty="0" err="1" smtClean="0"/>
              <a:t>obligations</a:t>
            </a:r>
            <a:r>
              <a:rPr lang="fi-FI" dirty="0" smtClean="0"/>
              <a:t>.</a:t>
            </a:r>
            <a:endParaRPr lang="fi-FI" dirty="0"/>
          </a:p>
          <a:p>
            <a:pPr lvl="0">
              <a:lnSpc>
                <a:spcPct val="90000"/>
              </a:lnSpc>
            </a:pPr>
            <a:r>
              <a:rPr lang="fi-FI" dirty="0" err="1"/>
              <a:t>Everyone</a:t>
            </a:r>
            <a:r>
              <a:rPr lang="fi-FI" dirty="0"/>
              <a:t> is </a:t>
            </a:r>
            <a:r>
              <a:rPr lang="fi-FI" dirty="0" err="1"/>
              <a:t>responsible</a:t>
            </a:r>
            <a:r>
              <a:rPr lang="fi-FI" dirty="0"/>
              <a:t> for </a:t>
            </a:r>
            <a:r>
              <a:rPr lang="fi-FI" dirty="0" err="1"/>
              <a:t>their</a:t>
            </a:r>
            <a:r>
              <a:rPr lang="fi-FI" dirty="0"/>
              <a:t> </a:t>
            </a:r>
            <a:r>
              <a:rPr lang="fi-FI" dirty="0" err="1"/>
              <a:t>own</a:t>
            </a:r>
            <a:r>
              <a:rPr lang="fi-FI" dirty="0"/>
              <a:t> </a:t>
            </a:r>
            <a:r>
              <a:rPr lang="fi-FI" dirty="0" err="1"/>
              <a:t>sexuality</a:t>
            </a:r>
            <a:r>
              <a:rPr lang="fi-FI" dirty="0"/>
              <a:t>, and </a:t>
            </a:r>
            <a:r>
              <a:rPr lang="fi-FI" dirty="0" err="1"/>
              <a:t>everyone</a:t>
            </a:r>
            <a:r>
              <a:rPr lang="fi-FI" dirty="0"/>
              <a:t> </a:t>
            </a:r>
            <a:r>
              <a:rPr lang="fi-FI" dirty="0" err="1"/>
              <a:t>has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right</a:t>
            </a:r>
            <a:r>
              <a:rPr lang="fi-FI" dirty="0"/>
              <a:t> to express </a:t>
            </a:r>
            <a:r>
              <a:rPr lang="fi-FI" dirty="0" err="1"/>
              <a:t>their</a:t>
            </a:r>
            <a:r>
              <a:rPr lang="fi-FI" dirty="0"/>
              <a:t> </a:t>
            </a:r>
            <a:r>
              <a:rPr lang="fi-FI" dirty="0" err="1" smtClean="0"/>
              <a:t>sexuality</a:t>
            </a:r>
            <a:r>
              <a:rPr lang="fi-FI" dirty="0" smtClean="0"/>
              <a:t>.</a:t>
            </a:r>
            <a:endParaRPr lang="fi-FI" dirty="0"/>
          </a:p>
          <a:p>
            <a:pPr lvl="0">
              <a:lnSpc>
                <a:spcPct val="90000"/>
              </a:lnSpc>
            </a:pPr>
            <a:r>
              <a:rPr lang="fi-FI" b="1" dirty="0" err="1"/>
              <a:t>Touch</a:t>
            </a:r>
            <a:r>
              <a:rPr lang="fi-FI" b="1" dirty="0"/>
              <a:t> = </a:t>
            </a:r>
            <a:r>
              <a:rPr lang="fi-FI" b="1" dirty="0" err="1"/>
              <a:t>request</a:t>
            </a:r>
            <a:r>
              <a:rPr lang="fi-FI" b="1" dirty="0"/>
              <a:t>, </a:t>
            </a:r>
            <a:r>
              <a:rPr lang="fi-FI" b="1" dirty="0" err="1"/>
              <a:t>not</a:t>
            </a:r>
            <a:r>
              <a:rPr lang="fi-FI" b="1" dirty="0"/>
              <a:t> a </a:t>
            </a:r>
            <a:r>
              <a:rPr lang="fi-FI" b="1" dirty="0" err="1"/>
              <a:t>requirement</a:t>
            </a:r>
            <a:endParaRPr lang="fi-FI" b="1" dirty="0"/>
          </a:p>
          <a:p>
            <a:pPr lvl="0">
              <a:lnSpc>
                <a:spcPct val="90000"/>
              </a:lnSpc>
            </a:pPr>
            <a:r>
              <a:rPr lang="en-GB" dirty="0"/>
              <a:t>Forcing an intimate interaction in not </a:t>
            </a:r>
            <a:r>
              <a:rPr lang="en-GB" dirty="0" smtClean="0"/>
              <a:t>allowed. </a:t>
            </a:r>
            <a:endParaRPr lang="fi-FI" dirty="0"/>
          </a:p>
        </p:txBody>
      </p:sp>
      <p:sp>
        <p:nvSpPr>
          <p:cNvPr id="15364" name="Päivämäärän paikkamerkki 4"/>
          <p:cNvSpPr>
            <a:spLocks noGrp="1"/>
          </p:cNvSpPr>
          <p:nvPr>
            <p:ph type="dt" sz="quarter" idx="4294967295"/>
          </p:nvPr>
        </p:nvSpPr>
        <p:spPr bwMode="auto">
          <a:xfrm rot="5400000">
            <a:off x="7589045" y="1081881"/>
            <a:ext cx="2011362" cy="38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BB28C90A-E87F-4D8B-83B0-46B1830BC1B4}" type="datetime1">
              <a:rPr lang="fi-FI" smtClean="0">
                <a:solidFill>
                  <a:schemeClr val="tx2"/>
                </a:solidFill>
              </a:rPr>
              <a:pPr eaLnBrk="1" hangingPunct="1"/>
              <a:t>21.5.2014</a:t>
            </a:fld>
            <a:endParaRPr lang="fi-FI" dirty="0" smtClean="0">
              <a:solidFill>
                <a:schemeClr val="tx2"/>
              </a:solidFill>
            </a:endParaRPr>
          </a:p>
        </p:txBody>
      </p:sp>
      <p:sp>
        <p:nvSpPr>
          <p:cNvPr id="15365" name="Alatunnisteen paikkamerkki 5"/>
          <p:cNvSpPr>
            <a:spLocks noGrp="1"/>
          </p:cNvSpPr>
          <p:nvPr>
            <p:ph type="ftr" sz="quarter" idx="4294967295"/>
          </p:nvPr>
        </p:nvSpPr>
        <p:spPr bwMode="auto">
          <a:xfrm rot="5400000">
            <a:off x="6989763" y="3736975"/>
            <a:ext cx="32004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fi-FI" smtClean="0">
                <a:solidFill>
                  <a:schemeClr val="tx2"/>
                </a:solidFill>
              </a:rPr>
              <a:t>Riitta Ala-Luhtala</a:t>
            </a:r>
          </a:p>
        </p:txBody>
      </p:sp>
    </p:spTree>
    <p:extLst>
      <p:ext uri="{BB962C8B-B14F-4D97-AF65-F5344CB8AC3E}">
        <p14:creationId xmlns:p14="http://schemas.microsoft.com/office/powerpoint/2010/main" val="3900683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476146" y="1431956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fi-FI" dirty="0" err="1"/>
              <a:t>Never</a:t>
            </a:r>
            <a:r>
              <a:rPr lang="fi-FI" dirty="0"/>
              <a:t> </a:t>
            </a:r>
            <a:r>
              <a:rPr lang="fi-FI" dirty="0" err="1"/>
              <a:t>belittle</a:t>
            </a:r>
            <a:r>
              <a:rPr lang="fi-FI" dirty="0"/>
              <a:t>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partner</a:t>
            </a:r>
            <a:r>
              <a:rPr lang="fi-FI" dirty="0"/>
              <a:t> </a:t>
            </a:r>
            <a:r>
              <a:rPr lang="fi-FI" dirty="0" err="1"/>
              <a:t>or</a:t>
            </a:r>
            <a:r>
              <a:rPr lang="fi-FI" dirty="0"/>
              <a:t> </a:t>
            </a:r>
            <a:r>
              <a:rPr lang="fi-FI" dirty="0" err="1"/>
              <a:t>make</a:t>
            </a:r>
            <a:r>
              <a:rPr lang="fi-FI" dirty="0"/>
              <a:t> </a:t>
            </a:r>
            <a:r>
              <a:rPr lang="fi-FI" dirty="0" err="1"/>
              <a:t>any</a:t>
            </a:r>
            <a:r>
              <a:rPr lang="fi-FI" dirty="0"/>
              <a:t> </a:t>
            </a:r>
            <a:r>
              <a:rPr lang="fi-FI" dirty="0" err="1"/>
              <a:t>insulting</a:t>
            </a:r>
            <a:r>
              <a:rPr lang="fi-FI" dirty="0"/>
              <a:t> </a:t>
            </a:r>
            <a:r>
              <a:rPr lang="fi-FI" dirty="0" err="1"/>
              <a:t>sexual</a:t>
            </a:r>
            <a:r>
              <a:rPr lang="fi-FI" dirty="0"/>
              <a:t> </a:t>
            </a:r>
            <a:r>
              <a:rPr lang="fi-FI" dirty="0" err="1"/>
              <a:t>comments</a:t>
            </a:r>
            <a:r>
              <a:rPr lang="fi-FI" dirty="0"/>
              <a:t> </a:t>
            </a:r>
            <a:r>
              <a:rPr lang="fi-FI" dirty="0" err="1"/>
              <a:t>even</a:t>
            </a:r>
            <a:r>
              <a:rPr lang="fi-FI" dirty="0"/>
              <a:t> </a:t>
            </a:r>
            <a:r>
              <a:rPr lang="fi-FI" dirty="0" err="1"/>
              <a:t>if</a:t>
            </a:r>
            <a:r>
              <a:rPr lang="fi-FI" dirty="0"/>
              <a:t> </a:t>
            </a:r>
            <a:r>
              <a:rPr lang="fi-FI" dirty="0" err="1"/>
              <a:t>you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angry</a:t>
            </a:r>
            <a:r>
              <a:rPr lang="fi-FI" dirty="0"/>
              <a:t> </a:t>
            </a:r>
            <a:r>
              <a:rPr lang="fi-FI" dirty="0" err="1"/>
              <a:t>or</a:t>
            </a:r>
            <a:r>
              <a:rPr lang="fi-FI" dirty="0"/>
              <a:t> </a:t>
            </a:r>
            <a:r>
              <a:rPr lang="fi-FI" dirty="0" err="1"/>
              <a:t>overheated</a:t>
            </a:r>
            <a:r>
              <a:rPr lang="fi-FI" dirty="0"/>
              <a:t>. </a:t>
            </a:r>
            <a:endParaRPr lang="fi-FI" dirty="0" smtClean="0"/>
          </a:p>
          <a:p>
            <a:r>
              <a:rPr lang="fi-FI" dirty="0" err="1"/>
              <a:t>Sexual</a:t>
            </a:r>
            <a:r>
              <a:rPr lang="fi-FI" dirty="0"/>
              <a:t> </a:t>
            </a:r>
            <a:r>
              <a:rPr lang="fi-FI" dirty="0" err="1"/>
              <a:t>insults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very</a:t>
            </a:r>
            <a:r>
              <a:rPr lang="fi-FI" dirty="0"/>
              <a:t> </a:t>
            </a:r>
            <a:r>
              <a:rPr lang="fi-FI" dirty="0" err="1"/>
              <a:t>difficult</a:t>
            </a:r>
            <a:r>
              <a:rPr lang="fi-FI" dirty="0"/>
              <a:t> to </a:t>
            </a:r>
            <a:r>
              <a:rPr lang="fi-FI" dirty="0" err="1" smtClean="0"/>
              <a:t>undo</a:t>
            </a:r>
            <a:endParaRPr lang="fi-FI" dirty="0" smtClean="0"/>
          </a:p>
          <a:p>
            <a:r>
              <a:rPr lang="fi-FI" dirty="0" smtClean="0"/>
              <a:t>It </a:t>
            </a:r>
            <a:r>
              <a:rPr lang="fi-FI" dirty="0"/>
              <a:t>is </a:t>
            </a:r>
            <a:r>
              <a:rPr lang="fi-FI" dirty="0" err="1"/>
              <a:t>much</a:t>
            </a:r>
            <a:r>
              <a:rPr lang="fi-FI" dirty="0"/>
              <a:t> </a:t>
            </a:r>
            <a:r>
              <a:rPr lang="fi-FI" dirty="0" err="1"/>
              <a:t>better</a:t>
            </a:r>
            <a:r>
              <a:rPr lang="fi-FI" dirty="0"/>
              <a:t> to </a:t>
            </a:r>
            <a:r>
              <a:rPr lang="fi-FI" dirty="0" err="1"/>
              <a:t>talk</a:t>
            </a:r>
            <a:r>
              <a:rPr lang="fi-FI" dirty="0"/>
              <a:t> </a:t>
            </a:r>
            <a:r>
              <a:rPr lang="fi-FI" dirty="0" err="1"/>
              <a:t>honestly</a:t>
            </a:r>
            <a:r>
              <a:rPr lang="fi-FI" dirty="0"/>
              <a:t> </a:t>
            </a:r>
            <a:r>
              <a:rPr lang="fi-FI" dirty="0" err="1"/>
              <a:t>about</a:t>
            </a:r>
            <a:r>
              <a:rPr lang="fi-FI" dirty="0"/>
              <a:t> </a:t>
            </a:r>
            <a:r>
              <a:rPr lang="fi-FI" dirty="0" err="1"/>
              <a:t>how</a:t>
            </a:r>
            <a:r>
              <a:rPr lang="fi-FI" dirty="0"/>
              <a:t> </a:t>
            </a:r>
            <a:r>
              <a:rPr lang="fi-FI" dirty="0" err="1"/>
              <a:t>you</a:t>
            </a:r>
            <a:r>
              <a:rPr lang="fi-FI" dirty="0"/>
              <a:t> </a:t>
            </a:r>
            <a:r>
              <a:rPr lang="fi-FI" dirty="0" err="1"/>
              <a:t>feel</a:t>
            </a:r>
            <a:r>
              <a:rPr lang="fi-FI" dirty="0" smtClean="0"/>
              <a:t>.</a:t>
            </a:r>
          </a:p>
          <a:p>
            <a:pPr lvl="0"/>
            <a:r>
              <a:rPr lang="fi-FI" dirty="0"/>
              <a:t>Make it a </a:t>
            </a:r>
            <a:r>
              <a:rPr lang="fi-FI" dirty="0" err="1"/>
              <a:t>regular</a:t>
            </a:r>
            <a:r>
              <a:rPr lang="fi-FI" dirty="0"/>
              <a:t> </a:t>
            </a:r>
            <a:r>
              <a:rPr lang="fi-FI" dirty="0" err="1"/>
              <a:t>habit</a:t>
            </a:r>
            <a:r>
              <a:rPr lang="fi-FI" dirty="0"/>
              <a:t> to </a:t>
            </a:r>
            <a:r>
              <a:rPr lang="fi-FI" dirty="0" err="1"/>
              <a:t>give</a:t>
            </a:r>
            <a:r>
              <a:rPr lang="fi-FI" dirty="0"/>
              <a:t>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partner</a:t>
            </a:r>
            <a:r>
              <a:rPr lang="fi-FI" dirty="0"/>
              <a:t> </a:t>
            </a:r>
            <a:r>
              <a:rPr lang="fi-FI" dirty="0" err="1"/>
              <a:t>positive</a:t>
            </a:r>
            <a:r>
              <a:rPr lang="fi-FI" dirty="0"/>
              <a:t> </a:t>
            </a:r>
            <a:r>
              <a:rPr lang="fi-FI" dirty="0" err="1"/>
              <a:t>verbal</a:t>
            </a:r>
            <a:r>
              <a:rPr lang="fi-FI" dirty="0"/>
              <a:t> and </a:t>
            </a:r>
            <a:r>
              <a:rPr lang="fi-FI" dirty="0" err="1"/>
              <a:t>non-verbal</a:t>
            </a:r>
            <a:r>
              <a:rPr lang="fi-FI" dirty="0"/>
              <a:t> feedback on </a:t>
            </a:r>
            <a:r>
              <a:rPr lang="fi-FI" dirty="0" err="1"/>
              <a:t>what</a:t>
            </a:r>
            <a:r>
              <a:rPr lang="fi-FI" dirty="0"/>
              <a:t> </a:t>
            </a:r>
            <a:r>
              <a:rPr lang="fi-FI" dirty="0" err="1"/>
              <a:t>feels</a:t>
            </a:r>
            <a:r>
              <a:rPr lang="fi-FI" dirty="0"/>
              <a:t> </a:t>
            </a:r>
            <a:r>
              <a:rPr lang="fi-FI" dirty="0" err="1"/>
              <a:t>especially</a:t>
            </a:r>
            <a:r>
              <a:rPr lang="fi-FI" dirty="0"/>
              <a:t> </a:t>
            </a:r>
            <a:r>
              <a:rPr lang="fi-FI" dirty="0" err="1"/>
              <a:t>good</a:t>
            </a:r>
            <a:r>
              <a:rPr lang="fi-FI" dirty="0"/>
              <a:t>. </a:t>
            </a:r>
            <a:endParaRPr lang="fi-FI" dirty="0" smtClean="0"/>
          </a:p>
          <a:p>
            <a:pPr lvl="0"/>
            <a:r>
              <a:rPr lang="fi-FI" dirty="0" err="1" smtClean="0"/>
              <a:t>This</a:t>
            </a:r>
            <a:r>
              <a:rPr lang="fi-FI" dirty="0" smtClean="0"/>
              <a:t> </a:t>
            </a:r>
            <a:r>
              <a:rPr lang="fi-FI" dirty="0" err="1"/>
              <a:t>will</a:t>
            </a:r>
            <a:r>
              <a:rPr lang="fi-FI" dirty="0"/>
              <a:t> </a:t>
            </a:r>
            <a:r>
              <a:rPr lang="fi-FI" dirty="0" err="1"/>
              <a:t>build</a:t>
            </a:r>
            <a:r>
              <a:rPr lang="fi-FI" dirty="0"/>
              <a:t> </a:t>
            </a:r>
            <a:r>
              <a:rPr lang="fi-FI" dirty="0" err="1"/>
              <a:t>his</a:t>
            </a:r>
            <a:r>
              <a:rPr lang="fi-FI" dirty="0"/>
              <a:t>/</a:t>
            </a:r>
            <a:r>
              <a:rPr lang="fi-FI" dirty="0" err="1"/>
              <a:t>her</a:t>
            </a:r>
            <a:r>
              <a:rPr lang="fi-FI" dirty="0"/>
              <a:t> </a:t>
            </a:r>
            <a:r>
              <a:rPr lang="fi-FI" dirty="0" err="1"/>
              <a:t>self-confidence</a:t>
            </a:r>
            <a:r>
              <a:rPr lang="fi-FI" dirty="0"/>
              <a:t> and </a:t>
            </a:r>
            <a:r>
              <a:rPr lang="fi-FI" dirty="0" err="1"/>
              <a:t>increases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chances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</a:t>
            </a:r>
            <a:r>
              <a:rPr lang="fi-FI" dirty="0" err="1"/>
              <a:t>you</a:t>
            </a:r>
            <a:r>
              <a:rPr lang="fi-FI" dirty="0"/>
              <a:t> </a:t>
            </a:r>
            <a:r>
              <a:rPr lang="fi-FI" dirty="0" err="1"/>
              <a:t>can</a:t>
            </a:r>
            <a:r>
              <a:rPr lang="fi-FI" dirty="0"/>
              <a:t> </a:t>
            </a:r>
            <a:r>
              <a:rPr lang="fi-FI" dirty="0" err="1"/>
              <a:t>get</a:t>
            </a:r>
            <a:r>
              <a:rPr lang="fi-FI" dirty="0"/>
              <a:t> </a:t>
            </a:r>
            <a:r>
              <a:rPr lang="fi-FI" dirty="0" err="1"/>
              <a:t>more</a:t>
            </a:r>
            <a:r>
              <a:rPr lang="fi-FI" dirty="0"/>
              <a:t> of it </a:t>
            </a:r>
            <a:r>
              <a:rPr lang="fi-FI" dirty="0" err="1"/>
              <a:t>what</a:t>
            </a:r>
            <a:r>
              <a:rPr lang="fi-FI" dirty="0"/>
              <a:t> </a:t>
            </a:r>
            <a:r>
              <a:rPr lang="fi-FI" dirty="0" err="1"/>
              <a:t>you</a:t>
            </a:r>
            <a:r>
              <a:rPr lang="fi-FI" dirty="0"/>
              <a:t> </a:t>
            </a:r>
            <a:r>
              <a:rPr lang="fi-FI" dirty="0" err="1"/>
              <a:t>like</a:t>
            </a:r>
            <a:r>
              <a:rPr lang="fi-FI" dirty="0"/>
              <a:t>.</a:t>
            </a:r>
          </a:p>
          <a:p>
            <a:pPr marL="0" indent="0">
              <a:buNone/>
            </a:pPr>
            <a:r>
              <a:rPr lang="fi-FI" dirty="0" smtClean="0"/>
              <a:t>(Osmo Kontula 10/2011.)</a:t>
            </a:r>
            <a:endParaRPr lang="fi-FI" dirty="0"/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476146" y="756608"/>
            <a:ext cx="8229600" cy="553834"/>
          </a:xfrm>
        </p:spPr>
        <p:txBody>
          <a:bodyPr>
            <a:normAutofit fontScale="90000"/>
          </a:bodyPr>
          <a:lstStyle/>
          <a:p>
            <a:r>
              <a:rPr lang="fi-FI" dirty="0" smtClean="0"/>
              <a:t/>
            </a:r>
            <a:br>
              <a:rPr lang="fi-FI" dirty="0" smtClean="0"/>
            </a:br>
            <a:r>
              <a:rPr lang="fi-FI" sz="4400" b="1" dirty="0" smtClean="0"/>
              <a:t>SEXUAL </a:t>
            </a:r>
            <a:r>
              <a:rPr lang="fi-FI" sz="4400" b="1" dirty="0"/>
              <a:t>COMMUNICATION</a:t>
            </a:r>
            <a:br>
              <a:rPr lang="fi-FI" sz="4400" b="1" dirty="0"/>
            </a:br>
            <a:r>
              <a:rPr lang="fi-FI" sz="4400" dirty="0"/>
              <a:t/>
            </a:r>
            <a:br>
              <a:rPr lang="fi-FI" sz="4400" dirty="0"/>
            </a:br>
            <a:endParaRPr lang="fi-FI" sz="440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dirty="0" smtClean="0"/>
              <a:t>Esityksen nimi, Tekijä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fld id="{D4D44B77-0983-4D52-A791-170EBFB67319}" type="datetime1">
              <a:rPr lang="fi-FI" smtClean="0"/>
              <a:pPr algn="ctr"/>
              <a:t>21.5.2014</a:t>
            </a:fld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>
              <a:lnSpc>
                <a:spcPct val="150000"/>
              </a:lnSpc>
            </a:pPr>
            <a:fld id="{A21B3C9D-2216-4654-BA0D-BC845F522F6D}" type="slidenum">
              <a:rPr lang="fi-FI" smtClean="0"/>
              <a:pPr algn="ctr">
                <a:lnSpc>
                  <a:spcPct val="150000"/>
                </a:lnSpc>
              </a:pPr>
              <a:t>13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069582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 flipV="1">
            <a:off x="457200" y="274638"/>
            <a:ext cx="8229600" cy="76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fi-FI" sz="4000"/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pPr eaLnBrk="1" hangingPunct="1"/>
            <a:endParaRPr lang="fi-FI" sz="1800" b="1" dirty="0" smtClean="0"/>
          </a:p>
          <a:p>
            <a:r>
              <a:rPr lang="en-GB" sz="2000" dirty="0" smtClean="0"/>
              <a:t>If </a:t>
            </a:r>
            <a:r>
              <a:rPr lang="en-GB" sz="2000" dirty="0"/>
              <a:t>the sexual aspect of the relationship is balanced, </a:t>
            </a:r>
            <a:r>
              <a:rPr lang="fi-FI" sz="2000" dirty="0"/>
              <a:t>it </a:t>
            </a:r>
            <a:r>
              <a:rPr lang="fi-FI" sz="2000" dirty="0" err="1"/>
              <a:t>forms</a:t>
            </a:r>
            <a:r>
              <a:rPr lang="fi-FI" sz="2000" dirty="0"/>
              <a:t> 15-20% of </a:t>
            </a:r>
            <a:r>
              <a:rPr lang="fi-FI" sz="2000" dirty="0" err="1"/>
              <a:t>the</a:t>
            </a:r>
            <a:r>
              <a:rPr lang="fi-FI" sz="2000" dirty="0"/>
              <a:t> </a:t>
            </a:r>
            <a:r>
              <a:rPr lang="fi-FI" sz="2000" dirty="0" err="1"/>
              <a:t>partnership</a:t>
            </a:r>
            <a:r>
              <a:rPr lang="fi-FI" sz="2000" dirty="0"/>
              <a:t>. </a:t>
            </a:r>
            <a:r>
              <a:rPr lang="fi-FI" sz="2000" dirty="0" err="1"/>
              <a:t>The</a:t>
            </a:r>
            <a:r>
              <a:rPr lang="fi-FI" sz="2000" dirty="0"/>
              <a:t> main </a:t>
            </a:r>
            <a:r>
              <a:rPr lang="fi-FI" sz="2000" dirty="0" err="1"/>
              <a:t>purpose</a:t>
            </a:r>
            <a:r>
              <a:rPr lang="fi-FI" sz="2000" dirty="0"/>
              <a:t> of it is to </a:t>
            </a:r>
            <a:r>
              <a:rPr lang="fi-FI" sz="2000" dirty="0" err="1"/>
              <a:t>establish</a:t>
            </a:r>
            <a:r>
              <a:rPr lang="fi-FI" sz="2000" dirty="0"/>
              <a:t> an </a:t>
            </a:r>
            <a:r>
              <a:rPr lang="fi-FI" sz="2000" dirty="0" err="1"/>
              <a:t>intimate</a:t>
            </a:r>
            <a:r>
              <a:rPr lang="fi-FI" sz="2000" dirty="0"/>
              <a:t> </a:t>
            </a:r>
            <a:r>
              <a:rPr lang="fi-FI" sz="2000" dirty="0" err="1"/>
              <a:t>bond</a:t>
            </a:r>
            <a:r>
              <a:rPr lang="fi-FI" sz="2000" dirty="0"/>
              <a:t> and </a:t>
            </a:r>
            <a:r>
              <a:rPr lang="fi-FI" sz="2000" dirty="0" err="1"/>
              <a:t>create</a:t>
            </a:r>
            <a:r>
              <a:rPr lang="fi-FI" sz="2000" dirty="0"/>
              <a:t> </a:t>
            </a:r>
            <a:r>
              <a:rPr lang="fi-FI" sz="2000" dirty="0" err="1"/>
              <a:t>special</a:t>
            </a:r>
            <a:r>
              <a:rPr lang="fi-FI" sz="2000" dirty="0"/>
              <a:t> </a:t>
            </a:r>
            <a:r>
              <a:rPr lang="fi-FI" sz="2000" dirty="0" err="1"/>
              <a:t>feelings</a:t>
            </a:r>
            <a:endParaRPr lang="fi-FI" sz="2000" dirty="0"/>
          </a:p>
          <a:p>
            <a:pPr lvl="0"/>
            <a:r>
              <a:rPr lang="fi-FI" sz="2000" dirty="0"/>
              <a:t>If </a:t>
            </a:r>
            <a:r>
              <a:rPr lang="fi-FI" sz="2000" dirty="0" err="1"/>
              <a:t>the</a:t>
            </a:r>
            <a:r>
              <a:rPr lang="fi-FI" sz="2000" dirty="0"/>
              <a:t> </a:t>
            </a:r>
            <a:r>
              <a:rPr lang="fi-FI" sz="2000" dirty="0" err="1"/>
              <a:t>sexuality</a:t>
            </a:r>
            <a:r>
              <a:rPr lang="fi-FI" sz="2000" dirty="0"/>
              <a:t> is </a:t>
            </a:r>
            <a:r>
              <a:rPr lang="fi-FI" sz="2000" dirty="0" err="1"/>
              <a:t>not</a:t>
            </a:r>
            <a:r>
              <a:rPr lang="fi-FI" sz="2000" dirty="0"/>
              <a:t> </a:t>
            </a:r>
            <a:r>
              <a:rPr lang="fi-FI" sz="2000" dirty="0" err="1"/>
              <a:t>working</a:t>
            </a:r>
            <a:r>
              <a:rPr lang="fi-FI" sz="2000" dirty="0"/>
              <a:t>, it </a:t>
            </a:r>
            <a:r>
              <a:rPr lang="fi-FI" sz="2000" dirty="0" err="1"/>
              <a:t>has</a:t>
            </a:r>
            <a:r>
              <a:rPr lang="fi-FI" sz="2000" dirty="0"/>
              <a:t> a </a:t>
            </a:r>
            <a:r>
              <a:rPr lang="fi-FI" sz="2000" dirty="0" err="1"/>
              <a:t>strong</a:t>
            </a:r>
            <a:r>
              <a:rPr lang="fi-FI" sz="2000" dirty="0"/>
              <a:t> </a:t>
            </a:r>
            <a:r>
              <a:rPr lang="fi-FI" sz="2000" dirty="0" err="1"/>
              <a:t>role</a:t>
            </a:r>
            <a:r>
              <a:rPr lang="fi-FI" sz="2000" dirty="0"/>
              <a:t> to play, </a:t>
            </a:r>
            <a:r>
              <a:rPr lang="fi-FI" sz="2000" dirty="0" err="1"/>
              <a:t>about</a:t>
            </a:r>
            <a:r>
              <a:rPr lang="fi-FI" sz="2000" dirty="0"/>
              <a:t> 50-75%. </a:t>
            </a:r>
            <a:r>
              <a:rPr lang="fi-FI" sz="2000" dirty="0" err="1"/>
              <a:t>The</a:t>
            </a:r>
            <a:r>
              <a:rPr lang="fi-FI" sz="2000" dirty="0"/>
              <a:t> </a:t>
            </a:r>
            <a:r>
              <a:rPr lang="fi-FI" sz="2000" dirty="0" err="1"/>
              <a:t>feelings</a:t>
            </a:r>
            <a:r>
              <a:rPr lang="fi-FI" sz="2000" dirty="0"/>
              <a:t> of </a:t>
            </a:r>
            <a:r>
              <a:rPr lang="fi-FI" sz="2000" dirty="0" err="1"/>
              <a:t>love</a:t>
            </a:r>
            <a:r>
              <a:rPr lang="fi-FI" sz="2000" dirty="0"/>
              <a:t> </a:t>
            </a:r>
            <a:r>
              <a:rPr lang="fi-FI" sz="2000" dirty="0" err="1"/>
              <a:t>decrease</a:t>
            </a:r>
            <a:r>
              <a:rPr lang="fi-FI" sz="2000" dirty="0"/>
              <a:t> and </a:t>
            </a:r>
            <a:r>
              <a:rPr lang="fi-FI" sz="2000" dirty="0" err="1"/>
              <a:t>serious</a:t>
            </a:r>
            <a:r>
              <a:rPr lang="fi-FI" sz="2000" dirty="0"/>
              <a:t> </a:t>
            </a:r>
            <a:r>
              <a:rPr lang="fi-FI" sz="2000" dirty="0" err="1"/>
              <a:t>disputes</a:t>
            </a:r>
            <a:r>
              <a:rPr lang="fi-FI" sz="2000" dirty="0"/>
              <a:t> </a:t>
            </a:r>
            <a:r>
              <a:rPr lang="fi-FI" sz="2000" dirty="0" err="1"/>
              <a:t>increase</a:t>
            </a:r>
            <a:endParaRPr lang="fi-FI" sz="2000" dirty="0"/>
          </a:p>
          <a:p>
            <a:pPr lvl="0"/>
            <a:r>
              <a:rPr lang="fi-FI" sz="2000" dirty="0"/>
              <a:t>If </a:t>
            </a:r>
            <a:r>
              <a:rPr lang="fi-FI" sz="2000" dirty="0" err="1"/>
              <a:t>the</a:t>
            </a:r>
            <a:r>
              <a:rPr lang="fi-FI" sz="2000" dirty="0"/>
              <a:t> </a:t>
            </a:r>
            <a:r>
              <a:rPr lang="fi-FI" sz="2000" dirty="0" err="1"/>
              <a:t>partners</a:t>
            </a:r>
            <a:r>
              <a:rPr lang="fi-FI" sz="2000" dirty="0"/>
              <a:t> </a:t>
            </a:r>
            <a:r>
              <a:rPr lang="fi-FI" sz="2000" dirty="0" err="1"/>
              <a:t>want</a:t>
            </a:r>
            <a:r>
              <a:rPr lang="fi-FI" sz="2000" dirty="0"/>
              <a:t> to </a:t>
            </a:r>
            <a:r>
              <a:rPr lang="fi-FI" sz="2000" dirty="0" err="1"/>
              <a:t>maintain</a:t>
            </a:r>
            <a:r>
              <a:rPr lang="fi-FI" sz="2000" dirty="0"/>
              <a:t> a  </a:t>
            </a:r>
            <a:r>
              <a:rPr lang="fi-FI" sz="2000" dirty="0" err="1"/>
              <a:t>strong</a:t>
            </a:r>
            <a:r>
              <a:rPr lang="fi-FI" sz="2000" dirty="0"/>
              <a:t> </a:t>
            </a:r>
            <a:r>
              <a:rPr lang="fi-FI" sz="2000" dirty="0" err="1"/>
              <a:t>sexual</a:t>
            </a:r>
            <a:r>
              <a:rPr lang="fi-FI" sz="2000" dirty="0"/>
              <a:t> </a:t>
            </a:r>
            <a:r>
              <a:rPr lang="fi-FI" sz="2000" dirty="0" err="1"/>
              <a:t>desire</a:t>
            </a:r>
            <a:r>
              <a:rPr lang="fi-FI" sz="2000" dirty="0"/>
              <a:t>, </a:t>
            </a:r>
            <a:r>
              <a:rPr lang="fi-FI" sz="2000" dirty="0" err="1"/>
              <a:t>the</a:t>
            </a:r>
            <a:r>
              <a:rPr lang="fi-FI" sz="2000" dirty="0"/>
              <a:t> </a:t>
            </a:r>
            <a:r>
              <a:rPr lang="fi-FI" sz="2000" dirty="0" err="1"/>
              <a:t>sexual</a:t>
            </a:r>
            <a:r>
              <a:rPr lang="fi-FI" sz="2000" dirty="0"/>
              <a:t> </a:t>
            </a:r>
            <a:r>
              <a:rPr lang="fi-FI" sz="2000" dirty="0" err="1"/>
              <a:t>relationship</a:t>
            </a:r>
            <a:r>
              <a:rPr lang="fi-FI" sz="2000" dirty="0"/>
              <a:t> </a:t>
            </a:r>
            <a:r>
              <a:rPr lang="fi-FI" sz="2000" dirty="0" err="1"/>
              <a:t>must</a:t>
            </a:r>
            <a:r>
              <a:rPr lang="fi-FI" sz="2000" dirty="0"/>
              <a:t> </a:t>
            </a:r>
            <a:r>
              <a:rPr lang="fi-FI" sz="2000" dirty="0" err="1"/>
              <a:t>be</a:t>
            </a:r>
            <a:r>
              <a:rPr lang="fi-FI" sz="2000" dirty="0"/>
              <a:t> </a:t>
            </a:r>
            <a:r>
              <a:rPr lang="fi-FI" sz="2000" dirty="0" err="1"/>
              <a:t>given</a:t>
            </a:r>
            <a:r>
              <a:rPr lang="fi-FI" sz="2000" dirty="0"/>
              <a:t> </a:t>
            </a:r>
            <a:r>
              <a:rPr lang="fi-FI" sz="2000" dirty="0" err="1"/>
              <a:t>the</a:t>
            </a:r>
            <a:r>
              <a:rPr lang="fi-FI" sz="2000" dirty="0"/>
              <a:t> </a:t>
            </a:r>
            <a:r>
              <a:rPr lang="fi-FI" sz="2000" dirty="0" err="1"/>
              <a:t>priority</a:t>
            </a:r>
            <a:r>
              <a:rPr lang="fi-FI" sz="2000" dirty="0"/>
              <a:t>, it </a:t>
            </a:r>
            <a:r>
              <a:rPr lang="fi-FI" sz="2000" dirty="0" err="1"/>
              <a:t>must</a:t>
            </a:r>
            <a:r>
              <a:rPr lang="fi-FI" sz="2000" dirty="0"/>
              <a:t> </a:t>
            </a:r>
            <a:r>
              <a:rPr lang="fi-FI" sz="2000" dirty="0" err="1"/>
              <a:t>be</a:t>
            </a:r>
            <a:r>
              <a:rPr lang="fi-FI" sz="2000" dirty="0"/>
              <a:t> </a:t>
            </a:r>
            <a:r>
              <a:rPr lang="fi-FI" sz="2000" dirty="0" err="1"/>
              <a:t>given</a:t>
            </a:r>
            <a:r>
              <a:rPr lang="fi-FI" sz="2000" dirty="0"/>
              <a:t> </a:t>
            </a:r>
            <a:r>
              <a:rPr lang="fi-FI" sz="2000" dirty="0" err="1"/>
              <a:t>the</a:t>
            </a:r>
            <a:r>
              <a:rPr lang="fi-FI" sz="2000" dirty="0"/>
              <a:t> </a:t>
            </a:r>
            <a:r>
              <a:rPr lang="fi-FI" sz="2000" dirty="0" err="1"/>
              <a:t>time</a:t>
            </a:r>
            <a:r>
              <a:rPr lang="fi-FI" sz="2000" dirty="0"/>
              <a:t> and </a:t>
            </a:r>
            <a:r>
              <a:rPr lang="fi-FI" sz="2000" dirty="0" err="1"/>
              <a:t>energy</a:t>
            </a:r>
            <a:endParaRPr lang="fi-FI" sz="2000" dirty="0"/>
          </a:p>
          <a:p>
            <a:pPr lvl="0"/>
            <a:r>
              <a:rPr lang="en-GB" sz="2000" dirty="0"/>
              <a:t>If it is difficult to find </a:t>
            </a:r>
            <a:r>
              <a:rPr lang="fi-FI" sz="2000" dirty="0" err="1"/>
              <a:t>time</a:t>
            </a:r>
            <a:r>
              <a:rPr lang="fi-FI" sz="2000" dirty="0"/>
              <a:t> </a:t>
            </a:r>
            <a:r>
              <a:rPr lang="fi-FI" sz="2000" dirty="0" err="1"/>
              <a:t>together</a:t>
            </a:r>
            <a:r>
              <a:rPr lang="fi-FI" sz="2000" dirty="0"/>
              <a:t>, </a:t>
            </a:r>
            <a:r>
              <a:rPr lang="fi-FI" sz="2000" dirty="0" err="1"/>
              <a:t>the</a:t>
            </a:r>
            <a:r>
              <a:rPr lang="fi-FI" sz="2000" dirty="0"/>
              <a:t> </a:t>
            </a:r>
            <a:r>
              <a:rPr lang="fi-FI" sz="2000" dirty="0" err="1"/>
              <a:t>partners</a:t>
            </a:r>
            <a:r>
              <a:rPr lang="fi-FI" sz="2000" dirty="0"/>
              <a:t> </a:t>
            </a:r>
            <a:r>
              <a:rPr lang="fi-FI" sz="2000" dirty="0" err="1"/>
              <a:t>need</a:t>
            </a:r>
            <a:r>
              <a:rPr lang="fi-FI" sz="2000" dirty="0"/>
              <a:t> to </a:t>
            </a:r>
            <a:r>
              <a:rPr lang="fi-FI" sz="2000" dirty="0" err="1"/>
              <a:t>discuss</a:t>
            </a:r>
            <a:r>
              <a:rPr lang="fi-FI" sz="2000" dirty="0"/>
              <a:t> </a:t>
            </a:r>
            <a:r>
              <a:rPr lang="fi-FI" sz="2000" dirty="0" err="1"/>
              <a:t>the</a:t>
            </a:r>
            <a:r>
              <a:rPr lang="fi-FI" sz="2000" dirty="0"/>
              <a:t> </a:t>
            </a:r>
            <a:r>
              <a:rPr lang="fi-FI" sz="2000" dirty="0" err="1"/>
              <a:t>matter</a:t>
            </a:r>
            <a:r>
              <a:rPr lang="fi-FI" sz="2000" dirty="0"/>
              <a:t> and </a:t>
            </a:r>
            <a:r>
              <a:rPr lang="fi-FI" sz="2000" dirty="0" err="1"/>
              <a:t>plan</a:t>
            </a:r>
            <a:r>
              <a:rPr lang="fi-FI" sz="2000" dirty="0"/>
              <a:t> </a:t>
            </a:r>
            <a:r>
              <a:rPr lang="fi-FI" sz="2000" dirty="0" err="1"/>
              <a:t>how</a:t>
            </a:r>
            <a:r>
              <a:rPr lang="fi-FI" sz="2000" dirty="0"/>
              <a:t> </a:t>
            </a:r>
            <a:r>
              <a:rPr lang="fi-FI" sz="2000" dirty="0" err="1"/>
              <a:t>they</a:t>
            </a:r>
            <a:r>
              <a:rPr lang="fi-FI" sz="2000" dirty="0"/>
              <a:t> </a:t>
            </a:r>
            <a:r>
              <a:rPr lang="fi-FI" sz="2000" dirty="0" err="1"/>
              <a:t>can</a:t>
            </a:r>
            <a:r>
              <a:rPr lang="fi-FI" sz="2000" dirty="0"/>
              <a:t> </a:t>
            </a:r>
            <a:r>
              <a:rPr lang="fi-FI" sz="2000" dirty="0" err="1"/>
              <a:t>work</a:t>
            </a:r>
            <a:r>
              <a:rPr lang="fi-FI" sz="2000" dirty="0"/>
              <a:t> it out</a:t>
            </a:r>
          </a:p>
          <a:p>
            <a:pPr lvl="0"/>
            <a:r>
              <a:rPr lang="en-GB" sz="2000" dirty="0"/>
              <a:t>A</a:t>
            </a:r>
            <a:r>
              <a:rPr lang="fi-FI" sz="2000" dirty="0"/>
              <a:t> </a:t>
            </a:r>
            <a:r>
              <a:rPr lang="fi-FI" sz="2000" dirty="0" err="1"/>
              <a:t>sad</a:t>
            </a:r>
            <a:r>
              <a:rPr lang="fi-FI" sz="2000" dirty="0"/>
              <a:t> </a:t>
            </a:r>
            <a:r>
              <a:rPr lang="fi-FI" sz="2000" dirty="0" err="1"/>
              <a:t>observation</a:t>
            </a:r>
            <a:r>
              <a:rPr lang="fi-FI" sz="2000" dirty="0"/>
              <a:t>: </a:t>
            </a:r>
            <a:r>
              <a:rPr lang="fi-FI" sz="2000" dirty="0" err="1"/>
              <a:t>Almost</a:t>
            </a:r>
            <a:r>
              <a:rPr lang="fi-FI" sz="2000" dirty="0"/>
              <a:t> </a:t>
            </a:r>
            <a:r>
              <a:rPr lang="fi-FI" sz="2000" dirty="0" err="1"/>
              <a:t>half</a:t>
            </a:r>
            <a:r>
              <a:rPr lang="fi-FI" sz="2000" dirty="0"/>
              <a:t> of </a:t>
            </a:r>
            <a:r>
              <a:rPr lang="fi-FI" sz="2000" dirty="0" err="1"/>
              <a:t>the</a:t>
            </a:r>
            <a:r>
              <a:rPr lang="fi-FI" sz="2000" dirty="0"/>
              <a:t> </a:t>
            </a:r>
            <a:r>
              <a:rPr lang="fi-FI" sz="2000" dirty="0" err="1"/>
              <a:t>couples</a:t>
            </a:r>
            <a:r>
              <a:rPr lang="fi-FI" sz="2000" dirty="0"/>
              <a:t> </a:t>
            </a:r>
            <a:r>
              <a:rPr lang="fi-FI" sz="2000" dirty="0" err="1"/>
              <a:t>say</a:t>
            </a:r>
            <a:r>
              <a:rPr lang="fi-FI" sz="2000" dirty="0"/>
              <a:t> </a:t>
            </a:r>
            <a:r>
              <a:rPr lang="fi-FI" sz="2000" dirty="0" err="1"/>
              <a:t>that</a:t>
            </a:r>
            <a:r>
              <a:rPr lang="fi-FI" sz="2000" dirty="0"/>
              <a:t> </a:t>
            </a:r>
            <a:r>
              <a:rPr lang="fi-FI" sz="2000" dirty="0" err="1"/>
              <a:t>sex</a:t>
            </a:r>
            <a:r>
              <a:rPr lang="fi-FI" sz="2000" dirty="0"/>
              <a:t> </a:t>
            </a:r>
            <a:r>
              <a:rPr lang="fi-FI" sz="2000" dirty="0" err="1"/>
              <a:t>before</a:t>
            </a:r>
            <a:r>
              <a:rPr lang="fi-FI" sz="2000" dirty="0"/>
              <a:t> </a:t>
            </a:r>
            <a:r>
              <a:rPr lang="fi-FI" sz="2000" dirty="0" err="1"/>
              <a:t>marriage</a:t>
            </a:r>
            <a:r>
              <a:rPr lang="fi-FI" sz="2000" dirty="0"/>
              <a:t> </a:t>
            </a:r>
            <a:r>
              <a:rPr lang="fi-FI" sz="2000" dirty="0" err="1"/>
              <a:t>was</a:t>
            </a:r>
            <a:r>
              <a:rPr lang="fi-FI" sz="2000" dirty="0"/>
              <a:t> </a:t>
            </a:r>
            <a:r>
              <a:rPr lang="fi-FI" sz="2000" dirty="0" err="1"/>
              <a:t>the</a:t>
            </a:r>
            <a:r>
              <a:rPr lang="fi-FI" sz="2000" dirty="0"/>
              <a:t> </a:t>
            </a:r>
            <a:r>
              <a:rPr lang="fi-FI" sz="2000" dirty="0" err="1"/>
              <a:t>best</a:t>
            </a:r>
            <a:r>
              <a:rPr lang="fi-FI" sz="2000" dirty="0"/>
              <a:t>. </a:t>
            </a:r>
            <a:r>
              <a:rPr lang="fi-FI" sz="2000" dirty="0" err="1"/>
              <a:t>Does</a:t>
            </a:r>
            <a:r>
              <a:rPr lang="fi-FI" sz="2000" dirty="0"/>
              <a:t> a </a:t>
            </a:r>
            <a:r>
              <a:rPr lang="fi-FI" sz="2000" dirty="0" err="1"/>
              <a:t>marital</a:t>
            </a:r>
            <a:r>
              <a:rPr lang="fi-FI" sz="2000" dirty="0"/>
              <a:t> </a:t>
            </a:r>
            <a:r>
              <a:rPr lang="fi-FI" sz="2000" dirty="0" err="1"/>
              <a:t>relationship</a:t>
            </a:r>
            <a:r>
              <a:rPr lang="fi-FI" sz="2000" dirty="0"/>
              <a:t> </a:t>
            </a:r>
            <a:r>
              <a:rPr lang="fi-FI" sz="2000" dirty="0" err="1"/>
              <a:t>kill</a:t>
            </a:r>
            <a:r>
              <a:rPr lang="fi-FI" sz="2000" dirty="0"/>
              <a:t> </a:t>
            </a:r>
            <a:r>
              <a:rPr lang="fi-FI" sz="2000" dirty="0" err="1"/>
              <a:t>the</a:t>
            </a:r>
            <a:r>
              <a:rPr lang="fi-FI" sz="2000" dirty="0"/>
              <a:t> </a:t>
            </a:r>
            <a:r>
              <a:rPr lang="fi-FI" sz="2000" dirty="0" err="1"/>
              <a:t>sexual</a:t>
            </a:r>
            <a:r>
              <a:rPr lang="fi-FI" sz="2000" dirty="0"/>
              <a:t> </a:t>
            </a:r>
            <a:r>
              <a:rPr lang="fi-FI" sz="2000" dirty="0" err="1"/>
              <a:t>desire</a:t>
            </a:r>
            <a:r>
              <a:rPr lang="fi-FI" sz="2000" dirty="0"/>
              <a:t>?</a:t>
            </a:r>
          </a:p>
          <a:p>
            <a:pPr lvl="0"/>
            <a:r>
              <a:rPr lang="fi-FI" sz="2000" dirty="0" err="1" smtClean="0"/>
              <a:t>Two</a:t>
            </a:r>
            <a:r>
              <a:rPr lang="fi-FI" sz="2000" dirty="0"/>
              <a:t> </a:t>
            </a:r>
            <a:r>
              <a:rPr lang="fi-FI" sz="2000" dirty="0" err="1" smtClean="0"/>
              <a:t>risks</a:t>
            </a:r>
            <a:r>
              <a:rPr lang="fi-FI" sz="2000" dirty="0" smtClean="0"/>
              <a:t>: </a:t>
            </a:r>
            <a:r>
              <a:rPr lang="fi-FI" sz="2000" dirty="0"/>
              <a:t>1) </a:t>
            </a:r>
            <a:r>
              <a:rPr lang="fi-FI" sz="2000" dirty="0" err="1"/>
              <a:t>if</a:t>
            </a:r>
            <a:r>
              <a:rPr lang="fi-FI" sz="2000" dirty="0"/>
              <a:t> "</a:t>
            </a:r>
            <a:r>
              <a:rPr lang="fi-FI" sz="2000" dirty="0" err="1"/>
              <a:t>natural</a:t>
            </a:r>
            <a:r>
              <a:rPr lang="fi-FI" sz="2000" dirty="0"/>
              <a:t>, </a:t>
            </a:r>
            <a:r>
              <a:rPr lang="fi-FI" sz="2000" dirty="0" err="1"/>
              <a:t>spontaneous</a:t>
            </a:r>
            <a:r>
              <a:rPr lang="fi-FI" sz="2000" dirty="0"/>
              <a:t> </a:t>
            </a:r>
            <a:r>
              <a:rPr lang="fi-FI" sz="2000" dirty="0" err="1"/>
              <a:t>emotions</a:t>
            </a:r>
            <a:r>
              <a:rPr lang="fi-FI" sz="2000" dirty="0"/>
              <a:t>" </a:t>
            </a:r>
            <a:r>
              <a:rPr lang="fi-FI" sz="2000" dirty="0" err="1"/>
              <a:t>are</a:t>
            </a:r>
            <a:r>
              <a:rPr lang="fi-FI" sz="2000" dirty="0"/>
              <a:t> </a:t>
            </a:r>
            <a:r>
              <a:rPr lang="fi-FI" sz="2000" dirty="0" err="1"/>
              <a:t>idolized</a:t>
            </a:r>
            <a:r>
              <a:rPr lang="fi-FI" sz="2000" dirty="0"/>
              <a:t> and 2) "</a:t>
            </a:r>
            <a:r>
              <a:rPr lang="fi-FI" sz="2000" dirty="0" err="1"/>
              <a:t>romantic</a:t>
            </a:r>
            <a:r>
              <a:rPr lang="fi-FI" sz="2000" dirty="0"/>
              <a:t> </a:t>
            </a:r>
            <a:r>
              <a:rPr lang="fi-FI" sz="2000" dirty="0" err="1"/>
              <a:t>love</a:t>
            </a:r>
            <a:r>
              <a:rPr lang="fi-FI" sz="2000" dirty="0" smtClean="0"/>
              <a:t>"</a:t>
            </a:r>
            <a:endParaRPr lang="fi-FI" sz="2000" dirty="0"/>
          </a:p>
        </p:txBody>
      </p:sp>
      <p:sp>
        <p:nvSpPr>
          <p:cNvPr id="17412" name="Päivämäärän paikkamerkki 4"/>
          <p:cNvSpPr>
            <a:spLocks noGrp="1"/>
          </p:cNvSpPr>
          <p:nvPr>
            <p:ph type="dt" sz="quarter" idx="4294967295"/>
          </p:nvPr>
        </p:nvSpPr>
        <p:spPr bwMode="auto">
          <a:xfrm rot="5400000">
            <a:off x="7589045" y="1081881"/>
            <a:ext cx="2011362" cy="38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58BDF8E1-F8FA-4D88-8298-E37F4A3FB53E}" type="datetime1">
              <a:rPr lang="fi-FI" smtClean="0">
                <a:solidFill>
                  <a:schemeClr val="tx2"/>
                </a:solidFill>
              </a:rPr>
              <a:pPr eaLnBrk="1" hangingPunct="1"/>
              <a:t>21.5.2014</a:t>
            </a:fld>
            <a:endParaRPr lang="fi-FI" smtClean="0">
              <a:solidFill>
                <a:schemeClr val="tx2"/>
              </a:solidFill>
            </a:endParaRPr>
          </a:p>
        </p:txBody>
      </p:sp>
      <p:sp>
        <p:nvSpPr>
          <p:cNvPr id="17413" name="Alatunnisteen paikkamerkki 5"/>
          <p:cNvSpPr>
            <a:spLocks noGrp="1"/>
          </p:cNvSpPr>
          <p:nvPr>
            <p:ph type="ftr" sz="quarter" idx="4294967295"/>
          </p:nvPr>
        </p:nvSpPr>
        <p:spPr bwMode="auto">
          <a:xfrm rot="5400000">
            <a:off x="6989763" y="3736975"/>
            <a:ext cx="32004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fi-FI" smtClean="0">
                <a:solidFill>
                  <a:schemeClr val="tx2"/>
                </a:solidFill>
              </a:rPr>
              <a:t>Riitta Ala-Luhtala</a:t>
            </a:r>
          </a:p>
        </p:txBody>
      </p:sp>
      <p:pic>
        <p:nvPicPr>
          <p:cNvPr id="7" name="Kuva 6" descr="Pari_niitt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304" y="5345832"/>
            <a:ext cx="1674195" cy="116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20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71474" y="969562"/>
            <a:ext cx="8229600" cy="774720"/>
          </a:xfrm>
        </p:spPr>
        <p:txBody>
          <a:bodyPr>
            <a:noAutofit/>
          </a:bodyPr>
          <a:lstStyle/>
          <a:p>
            <a:r>
              <a:rPr lang="fi-FI" sz="4400" b="1" dirty="0" err="1"/>
              <a:t>Exercises</a:t>
            </a:r>
            <a:r>
              <a:rPr lang="fi-FI" sz="4400" b="1" dirty="0"/>
              <a:t> for </a:t>
            </a:r>
            <a:r>
              <a:rPr lang="fi-FI" sz="4400" b="1" dirty="0" err="1"/>
              <a:t>increasing</a:t>
            </a:r>
            <a:r>
              <a:rPr lang="fi-FI" sz="4400" b="1" dirty="0"/>
              <a:t> </a:t>
            </a:r>
            <a:r>
              <a:rPr lang="fi-FI" sz="4400" b="1" dirty="0" err="1"/>
              <a:t>intimacy</a:t>
            </a:r>
            <a:r>
              <a:rPr lang="fi-FI" sz="4400" dirty="0"/>
              <a:t/>
            </a:r>
            <a:br>
              <a:rPr lang="fi-FI" sz="4400" dirty="0"/>
            </a:br>
            <a:endParaRPr lang="fi-FI" sz="440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lnSpcReduction="10000"/>
          </a:bodyPr>
          <a:lstStyle/>
          <a:p>
            <a:pPr lvl="0"/>
            <a:endParaRPr lang="fi-FI" dirty="0" smtClean="0"/>
          </a:p>
          <a:p>
            <a:pPr lvl="0"/>
            <a:r>
              <a:rPr lang="fi-FI" dirty="0" err="1" smtClean="0"/>
              <a:t>Talk</a:t>
            </a:r>
            <a:r>
              <a:rPr lang="fi-FI" dirty="0" smtClean="0"/>
              <a:t> </a:t>
            </a:r>
            <a:r>
              <a:rPr lang="fi-FI" dirty="0"/>
              <a:t>is </a:t>
            </a:r>
            <a:r>
              <a:rPr lang="fi-FI" dirty="0" err="1"/>
              <a:t>not</a:t>
            </a:r>
            <a:r>
              <a:rPr lang="fi-FI" dirty="0"/>
              <a:t> </a:t>
            </a:r>
            <a:r>
              <a:rPr lang="fi-FI" dirty="0" err="1"/>
              <a:t>enough</a:t>
            </a:r>
            <a:r>
              <a:rPr lang="fi-FI" dirty="0"/>
              <a:t>, </a:t>
            </a:r>
            <a:r>
              <a:rPr lang="fi-FI" dirty="0" err="1"/>
              <a:t>take</a:t>
            </a:r>
            <a:r>
              <a:rPr lang="fi-FI" dirty="0"/>
              <a:t> action!</a:t>
            </a:r>
          </a:p>
          <a:p>
            <a:pPr lvl="0"/>
            <a:r>
              <a:rPr lang="fi-FI" dirty="0" err="1"/>
              <a:t>Hugging</a:t>
            </a:r>
            <a:r>
              <a:rPr lang="fi-FI" dirty="0"/>
              <a:t> </a:t>
            </a:r>
            <a:r>
              <a:rPr lang="fi-FI" dirty="0" err="1"/>
              <a:t>until</a:t>
            </a:r>
            <a:r>
              <a:rPr lang="fi-FI" dirty="0"/>
              <a:t> </a:t>
            </a:r>
            <a:r>
              <a:rPr lang="fi-FI" dirty="0" err="1"/>
              <a:t>you</a:t>
            </a:r>
            <a:r>
              <a:rPr lang="fi-FI" dirty="0"/>
              <a:t> </a:t>
            </a:r>
            <a:r>
              <a:rPr lang="fi-FI" dirty="0" err="1"/>
              <a:t>relax</a:t>
            </a:r>
            <a:r>
              <a:rPr lang="fi-FI" dirty="0"/>
              <a:t> </a:t>
            </a:r>
            <a:r>
              <a:rPr lang="fi-FI" dirty="0" smtClean="0"/>
              <a:t>(</a:t>
            </a:r>
            <a:r>
              <a:rPr lang="fi-FI" sz="1800" dirty="0" err="1" smtClean="0"/>
              <a:t>Hugging</a:t>
            </a:r>
            <a:r>
              <a:rPr lang="fi-FI" sz="1800" dirty="0" smtClean="0"/>
              <a:t> </a:t>
            </a:r>
            <a:r>
              <a:rPr lang="fi-FI" sz="1800" dirty="0" err="1"/>
              <a:t>till</a:t>
            </a:r>
            <a:r>
              <a:rPr lang="fi-FI" sz="1800" dirty="0"/>
              <a:t> </a:t>
            </a:r>
            <a:r>
              <a:rPr lang="fi-FI" sz="1800" dirty="0" err="1" smtClean="0"/>
              <a:t>Relax</a:t>
            </a:r>
            <a:r>
              <a:rPr lang="fi-FI" sz="1800" dirty="0" smtClean="0"/>
              <a:t>)!</a:t>
            </a:r>
            <a:endParaRPr lang="fi-FI" sz="1800" dirty="0"/>
          </a:p>
          <a:p>
            <a:r>
              <a:rPr lang="fi-FI" dirty="0" err="1"/>
              <a:t>Positive</a:t>
            </a:r>
            <a:r>
              <a:rPr lang="fi-FI" dirty="0"/>
              <a:t> </a:t>
            </a:r>
            <a:r>
              <a:rPr lang="fi-FI" dirty="0" err="1" smtClean="0"/>
              <a:t>messages</a:t>
            </a:r>
            <a:r>
              <a:rPr lang="fi-FI" dirty="0"/>
              <a:t> (</a:t>
            </a:r>
            <a:r>
              <a:rPr lang="fi-FI" sz="2200" dirty="0" err="1"/>
              <a:t>There</a:t>
            </a:r>
            <a:r>
              <a:rPr lang="fi-FI" sz="2200" dirty="0"/>
              <a:t> </a:t>
            </a:r>
            <a:r>
              <a:rPr lang="fi-FI" sz="2200" dirty="0" err="1"/>
              <a:t>are</a:t>
            </a:r>
            <a:r>
              <a:rPr lang="fi-FI" sz="2200" dirty="0"/>
              <a:t> </a:t>
            </a:r>
            <a:r>
              <a:rPr lang="fi-FI" sz="2200" dirty="0" err="1"/>
              <a:t>three</a:t>
            </a:r>
            <a:r>
              <a:rPr lang="fi-FI" sz="2200" dirty="0"/>
              <a:t> </a:t>
            </a:r>
            <a:r>
              <a:rPr lang="fi-FI" sz="2200" dirty="0" err="1"/>
              <a:t>kinds</a:t>
            </a:r>
            <a:r>
              <a:rPr lang="fi-FI" sz="2200" dirty="0"/>
              <a:t> of </a:t>
            </a:r>
            <a:r>
              <a:rPr lang="fi-FI" sz="2200" dirty="0" err="1"/>
              <a:t>touches</a:t>
            </a:r>
            <a:r>
              <a:rPr lang="fi-FI" sz="2200" dirty="0"/>
              <a:t>, </a:t>
            </a:r>
            <a:r>
              <a:rPr lang="fi-FI" sz="2200" dirty="0" err="1"/>
              <a:t>which</a:t>
            </a:r>
            <a:r>
              <a:rPr lang="fi-FI" sz="2200" dirty="0"/>
              <a:t> </a:t>
            </a:r>
            <a:r>
              <a:rPr lang="fi-FI" sz="2200" dirty="0" err="1"/>
              <a:t>must</a:t>
            </a:r>
            <a:r>
              <a:rPr lang="fi-FI" sz="2200" dirty="0"/>
              <a:t> </a:t>
            </a:r>
            <a:r>
              <a:rPr lang="fi-FI" sz="2200" dirty="0" err="1"/>
              <a:t>be</a:t>
            </a:r>
            <a:r>
              <a:rPr lang="fi-FI" sz="2200" dirty="0"/>
              <a:t> </a:t>
            </a:r>
            <a:r>
              <a:rPr lang="fi-FI" sz="2200" dirty="0" err="1"/>
              <a:t>done</a:t>
            </a:r>
            <a:r>
              <a:rPr lang="fi-FI" sz="2200" dirty="0"/>
              <a:t> </a:t>
            </a:r>
            <a:r>
              <a:rPr lang="fi-FI" sz="2200" dirty="0" err="1"/>
              <a:t>every</a:t>
            </a:r>
            <a:r>
              <a:rPr lang="fi-FI" sz="2200" dirty="0"/>
              <a:t> </a:t>
            </a:r>
            <a:r>
              <a:rPr lang="fi-FI" sz="2200" dirty="0" err="1"/>
              <a:t>day</a:t>
            </a:r>
            <a:r>
              <a:rPr lang="fi-FI" sz="2200" dirty="0"/>
              <a:t>: compassion/</a:t>
            </a:r>
            <a:r>
              <a:rPr lang="en-GB" sz="2200" dirty="0"/>
              <a:t> empathetic</a:t>
            </a:r>
            <a:r>
              <a:rPr lang="fi-FI" sz="2200" dirty="0"/>
              <a:t> </a:t>
            </a:r>
            <a:r>
              <a:rPr lang="fi-FI" sz="2200" dirty="0" err="1"/>
              <a:t>touch</a:t>
            </a:r>
            <a:r>
              <a:rPr lang="fi-FI" sz="2200" dirty="0"/>
              <a:t>, </a:t>
            </a:r>
            <a:r>
              <a:rPr lang="fi-FI" sz="2200" dirty="0" err="1"/>
              <a:t>emotional</a:t>
            </a:r>
            <a:r>
              <a:rPr lang="fi-FI" sz="2200" dirty="0"/>
              <a:t> </a:t>
            </a:r>
            <a:r>
              <a:rPr lang="fi-FI" sz="2200" dirty="0" err="1"/>
              <a:t>touch</a:t>
            </a:r>
            <a:r>
              <a:rPr lang="fi-FI" sz="2200" dirty="0"/>
              <a:t> and erotic </a:t>
            </a:r>
            <a:r>
              <a:rPr lang="fi-FI" sz="2200" dirty="0" err="1"/>
              <a:t>touch</a:t>
            </a:r>
            <a:r>
              <a:rPr lang="fi-FI" sz="2200" dirty="0"/>
              <a:t>. </a:t>
            </a:r>
            <a:r>
              <a:rPr lang="fi-FI" sz="2200" dirty="0" err="1"/>
              <a:t>The</a:t>
            </a:r>
            <a:r>
              <a:rPr lang="fi-FI" sz="2200" dirty="0"/>
              <a:t> </a:t>
            </a:r>
            <a:r>
              <a:rPr lang="fi-FI" sz="2200" dirty="0" err="1"/>
              <a:t>time</a:t>
            </a:r>
            <a:r>
              <a:rPr lang="fi-FI" sz="2200" dirty="0"/>
              <a:t> </a:t>
            </a:r>
            <a:r>
              <a:rPr lang="fi-FI" sz="2200" dirty="0" err="1"/>
              <a:t>without</a:t>
            </a:r>
            <a:r>
              <a:rPr lang="fi-FI" sz="2200" dirty="0"/>
              <a:t> </a:t>
            </a:r>
            <a:r>
              <a:rPr lang="fi-FI" sz="2200" dirty="0" err="1"/>
              <a:t>touching</a:t>
            </a:r>
            <a:r>
              <a:rPr lang="fi-FI" sz="2200" dirty="0"/>
              <a:t>, </a:t>
            </a:r>
            <a:r>
              <a:rPr lang="fi-FI" sz="2200" dirty="0" err="1"/>
              <a:t>must</a:t>
            </a:r>
            <a:r>
              <a:rPr lang="fi-FI" sz="2200" dirty="0"/>
              <a:t> </a:t>
            </a:r>
            <a:r>
              <a:rPr lang="fi-FI" sz="2200" dirty="0" err="1"/>
              <a:t>not</a:t>
            </a:r>
            <a:r>
              <a:rPr lang="fi-FI" sz="2200" dirty="0"/>
              <a:t> </a:t>
            </a:r>
            <a:r>
              <a:rPr lang="fi-FI" sz="2200" dirty="0" err="1"/>
              <a:t>be</a:t>
            </a:r>
            <a:r>
              <a:rPr lang="fi-FI" sz="2200" dirty="0"/>
              <a:t> </a:t>
            </a:r>
            <a:r>
              <a:rPr lang="fi-FI" sz="2200" dirty="0" err="1"/>
              <a:t>longer</a:t>
            </a:r>
            <a:r>
              <a:rPr lang="fi-FI" sz="2200" dirty="0"/>
              <a:t> </a:t>
            </a:r>
            <a:r>
              <a:rPr lang="fi-FI" sz="2200" dirty="0" err="1"/>
              <a:t>than</a:t>
            </a:r>
            <a:r>
              <a:rPr lang="fi-FI" sz="2200" dirty="0"/>
              <a:t> 10 </a:t>
            </a:r>
            <a:r>
              <a:rPr lang="fi-FI" sz="2200" dirty="0" err="1"/>
              <a:t>days</a:t>
            </a:r>
            <a:r>
              <a:rPr lang="fi-FI" sz="2200" dirty="0"/>
              <a:t> </a:t>
            </a:r>
            <a:r>
              <a:rPr lang="fi-FI" dirty="0" smtClean="0"/>
              <a:t>!)</a:t>
            </a:r>
            <a:endParaRPr lang="fi-FI" dirty="0">
              <a:hlinkClick r:id="rId3"/>
            </a:endParaRPr>
          </a:p>
          <a:p>
            <a:pPr lvl="0"/>
            <a:r>
              <a:rPr lang="fi-FI" dirty="0" err="1" smtClean="0"/>
              <a:t>Seduction</a:t>
            </a:r>
            <a:r>
              <a:rPr lang="fi-FI" dirty="0" smtClean="0"/>
              <a:t> </a:t>
            </a:r>
            <a:r>
              <a:rPr lang="fi-FI" dirty="0"/>
              <a:t>at </a:t>
            </a:r>
            <a:r>
              <a:rPr lang="fi-FI" dirty="0" err="1"/>
              <a:t>regular</a:t>
            </a:r>
            <a:r>
              <a:rPr lang="fi-FI" dirty="0"/>
              <a:t> </a:t>
            </a:r>
            <a:r>
              <a:rPr lang="fi-FI" dirty="0" err="1" smtClean="0"/>
              <a:t>times</a:t>
            </a:r>
            <a:r>
              <a:rPr lang="fi-FI" dirty="0" smtClean="0"/>
              <a:t>!</a:t>
            </a:r>
            <a:endParaRPr lang="fi-FI" dirty="0"/>
          </a:p>
          <a:p>
            <a:pPr lvl="0"/>
            <a:r>
              <a:rPr lang="fi-FI" dirty="0" err="1"/>
              <a:t>Neuroplastic</a:t>
            </a:r>
            <a:r>
              <a:rPr lang="fi-FI" dirty="0"/>
              <a:t> </a:t>
            </a:r>
            <a:r>
              <a:rPr lang="fi-FI" dirty="0" err="1"/>
              <a:t>exercises</a:t>
            </a:r>
            <a:r>
              <a:rPr lang="fi-FI" dirty="0"/>
              <a:t> </a:t>
            </a:r>
            <a:r>
              <a:rPr lang="fi-FI" dirty="0" err="1"/>
              <a:t>lying</a:t>
            </a:r>
            <a:r>
              <a:rPr lang="fi-FI" dirty="0"/>
              <a:t> </a:t>
            </a:r>
            <a:r>
              <a:rPr lang="fi-FI" dirty="0" err="1"/>
              <a:t>down</a:t>
            </a:r>
            <a:r>
              <a:rPr lang="fi-FI" dirty="0"/>
              <a:t> </a:t>
            </a:r>
          </a:p>
          <a:p>
            <a:pPr>
              <a:buNone/>
            </a:pPr>
            <a:r>
              <a:rPr lang="fi-FI" sz="2000" dirty="0" smtClean="0"/>
              <a:t>             (Head on </a:t>
            </a:r>
            <a:r>
              <a:rPr lang="fi-FI" sz="2000" dirty="0" err="1" smtClean="0"/>
              <a:t>billow</a:t>
            </a:r>
            <a:r>
              <a:rPr lang="fi-FI" sz="2000" dirty="0" smtClean="0"/>
              <a:t>,)!</a:t>
            </a:r>
            <a:endParaRPr lang="fi-FI" sz="20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4294967295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D34397F-FFB2-4CE2-A31F-B59453C81A9B}" type="datetime1">
              <a:rPr lang="fi-FI" smtClean="0"/>
              <a:pPr>
                <a:defRPr/>
              </a:pPr>
              <a:t>21.5.2014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4294967295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i-FI" smtClean="0"/>
              <a:t>Riitta Ala-Luhtala</a:t>
            </a:r>
            <a:endParaRPr lang="fi-FI"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771" y="4733593"/>
            <a:ext cx="2359303" cy="1572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35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fi-FI" b="1" dirty="0" smtClean="0"/>
          </a:p>
          <a:p>
            <a:pPr>
              <a:buNone/>
            </a:pPr>
            <a:endParaRPr lang="fi-FI" b="1" dirty="0" smtClean="0"/>
          </a:p>
          <a:p>
            <a:pPr>
              <a:buNone/>
            </a:pPr>
            <a:r>
              <a:rPr lang="fi-FI" b="1" dirty="0" smtClean="0"/>
              <a:t>       </a:t>
            </a:r>
            <a:r>
              <a:rPr lang="fi-FI" sz="3200" b="1" dirty="0" smtClean="0"/>
              <a:t>SEX DURING AND AFTER  THE PREGNANCY</a:t>
            </a:r>
          </a:p>
          <a:p>
            <a:endParaRPr lang="fi-FI" sz="3200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Riitta Ala-Luhtala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fld id="{3F2E6100-7069-4E9C-99C2-94174F10FB79}" type="datetime1">
              <a:rPr lang="fi-FI" smtClean="0"/>
              <a:pPr algn="ctr"/>
              <a:t>21.5.2014</a:t>
            </a:fld>
            <a:endParaRPr lang="fi-FI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14375" y="357188"/>
            <a:ext cx="7772400" cy="5715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fi-FI" sz="3600" b="1" dirty="0" smtClean="0"/>
              <a:t>Sex </a:t>
            </a:r>
            <a:r>
              <a:rPr lang="fi-FI" sz="3600" b="1" dirty="0" err="1" smtClean="0"/>
              <a:t>during</a:t>
            </a:r>
            <a:r>
              <a:rPr lang="fi-FI" sz="3600" b="1" dirty="0" smtClean="0"/>
              <a:t> and </a:t>
            </a:r>
            <a:r>
              <a:rPr lang="fi-FI" sz="3600" b="1" dirty="0" err="1" smtClean="0"/>
              <a:t>after</a:t>
            </a:r>
            <a:r>
              <a:rPr lang="fi-FI" sz="3600" b="1" dirty="0" smtClean="0"/>
              <a:t> the </a:t>
            </a:r>
            <a:r>
              <a:rPr lang="fi-FI" sz="3600" b="1" dirty="0" err="1" smtClean="0"/>
              <a:t>pregnancy</a:t>
            </a:r>
            <a:endParaRPr lang="fi-FI" sz="3600" b="1" dirty="0" smtClean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539552" y="1544499"/>
            <a:ext cx="7786688" cy="4836830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  <a:defRPr/>
            </a:pP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Having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a sex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during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pregnancy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is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  <a:hlinkClick r:id="rId3" action="ppaction://hlinkfile"/>
              </a:rPr>
              <a:t>recommendable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.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S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perm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includes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very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important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substances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such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as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vasopressin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,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dopamine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etc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…-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decrease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the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depression.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S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ex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does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good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to the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mother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and the baby: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when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mother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has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enjoyable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feelings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and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feels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well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, the baby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does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the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same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, the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baby`s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immune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system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strenghtens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and baby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has`t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so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much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infections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and 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  <a:effectLst/>
              </a:rPr>
              <a:t>allergy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  <a:effectLst/>
              </a:rPr>
              <a:t>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quarter" idx="4294967295"/>
          </p:nvPr>
        </p:nvSpPr>
        <p:spPr>
          <a:xfrm>
            <a:off x="457200" y="6248400"/>
            <a:ext cx="2132013" cy="4556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i-FI"/>
              <a:t>04.04.10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14375" y="357188"/>
            <a:ext cx="7772400" cy="5715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fi-FI" sz="3600" b="1" dirty="0" smtClean="0"/>
              <a:t>Sex </a:t>
            </a:r>
            <a:r>
              <a:rPr lang="fi-FI" sz="3600" b="1" dirty="0" err="1" smtClean="0"/>
              <a:t>during</a:t>
            </a:r>
            <a:r>
              <a:rPr lang="fi-FI" sz="3600" b="1" dirty="0" smtClean="0"/>
              <a:t> and </a:t>
            </a:r>
            <a:r>
              <a:rPr lang="fi-FI" sz="3600" b="1" dirty="0" err="1" smtClean="0"/>
              <a:t>after</a:t>
            </a:r>
            <a:r>
              <a:rPr lang="fi-FI" sz="3600" b="1" dirty="0" smtClean="0"/>
              <a:t> the </a:t>
            </a:r>
            <a:r>
              <a:rPr lang="fi-FI" sz="3600" b="1" dirty="0" err="1" smtClean="0"/>
              <a:t>pregnancy</a:t>
            </a:r>
            <a:endParaRPr lang="fi-FI" sz="3600" b="1" dirty="0" smtClean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11560" y="1571625"/>
            <a:ext cx="7786688" cy="4305647"/>
          </a:xfrm>
        </p:spPr>
        <p:txBody>
          <a:bodyPr/>
          <a:lstStyle/>
          <a:p>
            <a:pPr>
              <a:buFont typeface="Arial" pitchFamily="34" charset="0"/>
              <a:buChar char="•"/>
              <a:defRPr/>
            </a:pP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During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the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pregnancy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the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woman`s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clitoris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and vagina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are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full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of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blood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(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like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the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man`s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penis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has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a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lot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of 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erectile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tissues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),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they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become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sensitive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and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it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is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easy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for the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pregnant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woman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to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get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an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orgasm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  <a:p>
            <a:pPr>
              <a:buFont typeface="Arial" pitchFamily="34" charset="0"/>
              <a:buChar char="•"/>
              <a:defRPr/>
            </a:pPr>
            <a:endParaRPr lang="fi-FI" cap="none" dirty="0" smtClean="0">
              <a:solidFill>
                <a:schemeClr val="tx1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The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breasts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are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bigger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and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many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women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feel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that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they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are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more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womanly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than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they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have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been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before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 the  </a:t>
            </a:r>
            <a:r>
              <a:rPr lang="fi-FI" cap="none" dirty="0" err="1" smtClean="0">
                <a:solidFill>
                  <a:schemeClr val="tx1">
                    <a:lumMod val="50000"/>
                  </a:schemeClr>
                </a:solidFill>
              </a:rPr>
              <a:t>peregnancy</a:t>
            </a:r>
            <a:r>
              <a:rPr lang="fi-FI" cap="none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fi-FI" cap="none" dirty="0" smtClean="0">
              <a:solidFill>
                <a:schemeClr val="tx1">
                  <a:lumMod val="50000"/>
                </a:schemeClr>
              </a:solidFill>
              <a:effectLst/>
            </a:endParaRP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quarter" idx="4294967295"/>
          </p:nvPr>
        </p:nvSpPr>
        <p:spPr>
          <a:xfrm>
            <a:off x="457200" y="6248400"/>
            <a:ext cx="2132013" cy="4556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i-FI"/>
              <a:t>04.04.10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fi-FI" dirty="0" smtClean="0"/>
          </a:p>
          <a:p>
            <a:pPr>
              <a:defRPr/>
            </a:pPr>
            <a:endParaRPr lang="fi-FI" dirty="0"/>
          </a:p>
          <a:p>
            <a:pPr>
              <a:defRPr/>
            </a:pP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closeness</a:t>
            </a:r>
            <a:r>
              <a:rPr lang="fi-FI" dirty="0" smtClean="0"/>
              <a:t> and the intimacy </a:t>
            </a:r>
            <a:r>
              <a:rPr lang="fi-FI" dirty="0" err="1" smtClean="0"/>
              <a:t>increase</a:t>
            </a:r>
            <a:r>
              <a:rPr lang="fi-FI" dirty="0" smtClean="0"/>
              <a:t> </a:t>
            </a:r>
            <a:r>
              <a:rPr lang="fi-FI" dirty="0" err="1" smtClean="0"/>
              <a:t>with</a:t>
            </a:r>
            <a:r>
              <a:rPr lang="fi-FI" dirty="0" smtClean="0"/>
              <a:t> the </a:t>
            </a:r>
            <a:r>
              <a:rPr lang="fi-FI" dirty="0" err="1" smtClean="0"/>
              <a:t>amount</a:t>
            </a:r>
            <a:r>
              <a:rPr lang="fi-FI" dirty="0" smtClean="0"/>
              <a:t> of </a:t>
            </a:r>
            <a:r>
              <a:rPr lang="fi-FI" dirty="0" err="1" smtClean="0"/>
              <a:t>oxytocin</a:t>
            </a:r>
            <a:r>
              <a:rPr lang="fi-FI" dirty="0" smtClean="0"/>
              <a:t> </a:t>
            </a:r>
            <a:r>
              <a:rPr lang="fi-FI" dirty="0" err="1" smtClean="0"/>
              <a:t>hormones</a:t>
            </a:r>
            <a:r>
              <a:rPr lang="fi-FI" dirty="0" smtClean="0"/>
              <a:t> (= the </a:t>
            </a:r>
            <a:r>
              <a:rPr lang="fi-FI" dirty="0" err="1" smtClean="0"/>
              <a:t>happiness</a:t>
            </a:r>
            <a:r>
              <a:rPr lang="fi-FI" dirty="0" smtClean="0"/>
              <a:t> </a:t>
            </a:r>
            <a:r>
              <a:rPr lang="fi-FI" dirty="0" err="1" smtClean="0"/>
              <a:t>hormone</a:t>
            </a:r>
            <a:r>
              <a:rPr lang="fi-FI" dirty="0" smtClean="0"/>
              <a:t>, the </a:t>
            </a:r>
            <a:r>
              <a:rPr lang="fi-FI" dirty="0" err="1" smtClean="0"/>
              <a:t>brestfeeding</a:t>
            </a:r>
            <a:r>
              <a:rPr lang="fi-FI" dirty="0" smtClean="0"/>
              <a:t> </a:t>
            </a:r>
            <a:r>
              <a:rPr lang="fi-FI" dirty="0" err="1" smtClean="0"/>
              <a:t>hormone</a:t>
            </a:r>
            <a:r>
              <a:rPr lang="fi-FI" dirty="0" smtClean="0"/>
              <a:t>): The </a:t>
            </a:r>
            <a:r>
              <a:rPr lang="fi-FI" dirty="0" err="1" smtClean="0"/>
              <a:t>hormone</a:t>
            </a:r>
            <a:r>
              <a:rPr lang="fi-FI" dirty="0" smtClean="0"/>
              <a:t> </a:t>
            </a:r>
            <a:r>
              <a:rPr lang="fi-FI" dirty="0" err="1" smtClean="0"/>
              <a:t>makes</a:t>
            </a:r>
            <a:r>
              <a:rPr lang="fi-FI" dirty="0" smtClean="0"/>
              <a:t> the </a:t>
            </a:r>
            <a:r>
              <a:rPr lang="fi-FI" dirty="0" err="1" smtClean="0"/>
              <a:t>woman</a:t>
            </a:r>
            <a:r>
              <a:rPr lang="fi-FI" dirty="0" smtClean="0"/>
              <a:t> </a:t>
            </a:r>
            <a:r>
              <a:rPr lang="fi-FI" dirty="0" err="1" smtClean="0"/>
              <a:t>happy</a:t>
            </a:r>
            <a:r>
              <a:rPr lang="fi-FI" dirty="0" smtClean="0"/>
              <a:t> and </a:t>
            </a:r>
            <a:r>
              <a:rPr lang="fi-FI" dirty="0" err="1" smtClean="0"/>
              <a:t>increases</a:t>
            </a:r>
            <a:r>
              <a:rPr lang="fi-FI" dirty="0" smtClean="0"/>
              <a:t> the </a:t>
            </a:r>
            <a:r>
              <a:rPr lang="fi-FI" dirty="0" err="1" smtClean="0"/>
              <a:t>commitment</a:t>
            </a:r>
            <a:r>
              <a:rPr lang="fi-FI" dirty="0" smtClean="0"/>
              <a:t> of </a:t>
            </a:r>
            <a:r>
              <a:rPr lang="fi-FI" dirty="0" err="1" smtClean="0"/>
              <a:t>relationship</a:t>
            </a:r>
            <a:r>
              <a:rPr lang="fi-FI" dirty="0" smtClean="0"/>
              <a:t>.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smtClean="0"/>
              <a:t>Sex </a:t>
            </a:r>
            <a:r>
              <a:rPr lang="fi-FI" b="1" dirty="0" err="1" smtClean="0"/>
              <a:t>during</a:t>
            </a:r>
            <a:r>
              <a:rPr lang="fi-FI" b="1" dirty="0" smtClean="0"/>
              <a:t> and </a:t>
            </a:r>
            <a:r>
              <a:rPr lang="fi-FI" b="1" dirty="0" err="1" smtClean="0"/>
              <a:t>after</a:t>
            </a:r>
            <a:r>
              <a:rPr lang="fi-FI" b="1" dirty="0" smtClean="0"/>
              <a:t> the </a:t>
            </a:r>
            <a:r>
              <a:rPr lang="fi-FI" b="1" dirty="0" err="1" smtClean="0"/>
              <a:t>pregnancy</a:t>
            </a:r>
            <a:endParaRPr lang="fi-FI" b="1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Riitta Ala-Luhtala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fld id="{3F2E6100-7069-4E9C-99C2-94174F10FB79}" type="datetime1">
              <a:rPr lang="fi-FI" smtClean="0"/>
              <a:pPr algn="ctr"/>
              <a:t>21.5.2014</a:t>
            </a:fld>
            <a:endParaRPr lang="fi-FI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Päivämäärän paikkamerkki 1"/>
          <p:cNvSpPr>
            <a:spLocks noGrp="1"/>
          </p:cNvSpPr>
          <p:nvPr>
            <p:ph type="dt" sz="quarter" idx="10"/>
          </p:nvPr>
        </p:nvSpPr>
        <p:spPr bwMode="auto">
          <a:xfrm>
            <a:off x="554038" y="5956300"/>
            <a:ext cx="2130425" cy="473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945" tIns="41473" rIns="82945" bIns="41473" numCol="1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E1949F0-7231-48A5-B480-00BA2994337C}" type="datetime1">
              <a:rPr lang="fi-FI" smtClean="0">
                <a:solidFill>
                  <a:schemeClr val="tx2"/>
                </a:solidFill>
              </a:rPr>
              <a:pPr eaLnBrk="1" hangingPunct="1"/>
              <a:t>21.5.2014</a:t>
            </a:fld>
            <a:endParaRPr lang="fi-FI" dirty="0" smtClean="0">
              <a:solidFill>
                <a:schemeClr val="tx2"/>
              </a:solidFill>
            </a:endParaRPr>
          </a:p>
        </p:txBody>
      </p:sp>
      <p:sp>
        <p:nvSpPr>
          <p:cNvPr id="10243" name="Alatunnisteen paikkamerkki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945" tIns="41473" rIns="82945" bIns="41473" numCol="1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fi-FI" sz="1100" smtClean="0">
                <a:solidFill>
                  <a:schemeClr val="tx2"/>
                </a:solidFill>
              </a:rPr>
              <a:t>Riitta Ala-Luhtala</a:t>
            </a:r>
          </a:p>
        </p:txBody>
      </p:sp>
      <p:pic>
        <p:nvPicPr>
          <p:cNvPr id="10244" name="Kuva 1" descr="E:\Kuvat ja videot\Omat kuvatiedostot\Adobe Albums\Luonto\Pöllö.jpg"/>
          <p:cNvPicPr>
            <a:picLocks noChangeAspect="1"/>
          </p:cNvPicPr>
          <p:nvPr/>
        </p:nvPicPr>
        <p:blipFill>
          <a:blip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1470025"/>
            <a:ext cx="4081462" cy="391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Kuva 2" descr="E:\Kuvat ja videot\Omat kuvatiedostot\Adobe Albums\Luonto\metso.jpg"/>
          <p:cNvPicPr>
            <a:picLocks noChangeAspect="1"/>
          </p:cNvPicPr>
          <p:nvPr/>
        </p:nvPicPr>
        <p:blipFill>
          <a:blip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488" y="1470025"/>
            <a:ext cx="4614862" cy="391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uorakulmio 3"/>
          <p:cNvSpPr/>
          <p:nvPr/>
        </p:nvSpPr>
        <p:spPr>
          <a:xfrm>
            <a:off x="762000" y="490538"/>
            <a:ext cx="7727950" cy="88106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1639" tIns="40820" rIns="81639" bIns="40820" anchor="ctr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ctr" hangingPunct="0">
              <a:buFont typeface="StarSymbol"/>
              <a:buNone/>
              <a:defRPr/>
            </a:pPr>
            <a:endParaRPr lang="fi-FI" sz="2800" b="1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47" name="Kuva 7" descr="Pöllö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1484313"/>
            <a:ext cx="3952875" cy="375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Kuva 8" descr="mets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825" y="1484313"/>
            <a:ext cx="4406900" cy="369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uolivapaa piirto 9"/>
          <p:cNvSpPr/>
          <p:nvPr/>
        </p:nvSpPr>
        <p:spPr>
          <a:xfrm>
            <a:off x="1371600" y="5181600"/>
            <a:ext cx="6694488" cy="150177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il" t="it" r="ir" b="ib"/>
            <a:pathLst>
              <a:path>
                <a:moveTo>
                  <a:pt x="l" y="vc"/>
                </a:moveTo>
                <a:arcTo wR="wd2" hR="hd2" stAng="cd2" swAng="cd4"/>
                <a:arcTo wR="wd2" hR="hd2" stAng="3cd4" swAng="cd4"/>
                <a:arcTo wR="wd2" hR="hd2" stAng="0" swAng="cd4"/>
                <a:arcTo wR="wd2" hR="hd2" stAng="cd4" swAng="cd4"/>
                <a:close/>
              </a:path>
            </a:pathLst>
          </a:cu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1639" tIns="40820" rIns="81639" bIns="40820" anchor="ctr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ctr" hangingPunct="0">
              <a:buFont typeface="StarSymbol"/>
              <a:buNone/>
              <a:defRPr/>
            </a:pPr>
            <a:r>
              <a:rPr lang="fi-FI" sz="900" dirty="0" smtClean="0">
                <a:solidFill>
                  <a:schemeClr val="tx1"/>
                </a:solidFill>
              </a:rPr>
              <a:t>(</a:t>
            </a:r>
            <a:r>
              <a:rPr lang="fi-FI" sz="900" dirty="0" err="1">
                <a:solidFill>
                  <a:schemeClr val="tx1"/>
                </a:solidFill>
              </a:rPr>
              <a:t>Kerr</a:t>
            </a:r>
            <a:r>
              <a:rPr lang="fi-FI" sz="900" dirty="0">
                <a:solidFill>
                  <a:schemeClr val="tx1"/>
                </a:solidFill>
              </a:rPr>
              <a:t> and </a:t>
            </a:r>
            <a:r>
              <a:rPr lang="fi-FI" sz="900" dirty="0" err="1">
                <a:solidFill>
                  <a:schemeClr val="tx1"/>
                </a:solidFill>
              </a:rPr>
              <a:t>Bowen</a:t>
            </a:r>
            <a:r>
              <a:rPr lang="fi-FI" sz="900" dirty="0">
                <a:solidFill>
                  <a:schemeClr val="tx1"/>
                </a:solidFill>
              </a:rPr>
              <a:t>: </a:t>
            </a:r>
            <a:r>
              <a:rPr lang="fi-FI" sz="900" dirty="0" err="1">
                <a:solidFill>
                  <a:schemeClr val="tx1"/>
                </a:solidFill>
              </a:rPr>
              <a:t>Family</a:t>
            </a:r>
            <a:r>
              <a:rPr lang="fi-FI" sz="900" dirty="0">
                <a:solidFill>
                  <a:schemeClr val="tx1"/>
                </a:solidFill>
              </a:rPr>
              <a:t> Evaluation 1988; </a:t>
            </a:r>
            <a:r>
              <a:rPr lang="fi-FI" sz="900" dirty="0" err="1">
                <a:solidFill>
                  <a:schemeClr val="tx1"/>
                </a:solidFill>
              </a:rPr>
              <a:t>Schnarch</a:t>
            </a:r>
            <a:r>
              <a:rPr lang="fi-FI" sz="900" dirty="0">
                <a:solidFill>
                  <a:schemeClr val="tx1"/>
                </a:solidFill>
              </a:rPr>
              <a:t>: </a:t>
            </a:r>
            <a:r>
              <a:rPr lang="fi-FI" sz="900" dirty="0" err="1">
                <a:solidFill>
                  <a:schemeClr val="tx1"/>
                </a:solidFill>
              </a:rPr>
              <a:t>Constructing</a:t>
            </a:r>
            <a:r>
              <a:rPr lang="fi-FI" sz="900" dirty="0">
                <a:solidFill>
                  <a:schemeClr val="tx1"/>
                </a:solidFill>
              </a:rPr>
              <a:t> the Sexual </a:t>
            </a:r>
            <a:r>
              <a:rPr lang="fi-FI" sz="900" dirty="0" err="1">
                <a:solidFill>
                  <a:schemeClr val="tx1"/>
                </a:solidFill>
              </a:rPr>
              <a:t>Crucible</a:t>
            </a:r>
            <a:r>
              <a:rPr lang="fi-FI" sz="900" dirty="0">
                <a:solidFill>
                  <a:schemeClr val="tx1"/>
                </a:solidFill>
              </a:rPr>
              <a:t> 1991, </a:t>
            </a:r>
            <a:r>
              <a:rPr lang="fi-FI" sz="900" dirty="0" err="1">
                <a:solidFill>
                  <a:schemeClr val="tx1"/>
                </a:solidFill>
              </a:rPr>
              <a:t>Passionate</a:t>
            </a:r>
            <a:r>
              <a:rPr lang="fi-FI" sz="900" dirty="0">
                <a:solidFill>
                  <a:schemeClr val="tx1"/>
                </a:solidFill>
              </a:rPr>
              <a:t> </a:t>
            </a:r>
            <a:r>
              <a:rPr lang="fi-FI" sz="900" dirty="0" err="1">
                <a:solidFill>
                  <a:schemeClr val="tx1"/>
                </a:solidFill>
              </a:rPr>
              <a:t>Marriage</a:t>
            </a:r>
            <a:r>
              <a:rPr lang="fi-FI" sz="900" dirty="0">
                <a:solidFill>
                  <a:schemeClr val="tx1"/>
                </a:solidFill>
              </a:rPr>
              <a:t> 2009; </a:t>
            </a:r>
            <a:r>
              <a:rPr lang="fi-FI" sz="900" dirty="0" err="1">
                <a:solidFill>
                  <a:schemeClr val="tx1"/>
                </a:solidFill>
              </a:rPr>
              <a:t>Intimacy</a:t>
            </a:r>
            <a:r>
              <a:rPr lang="fi-FI" sz="900" dirty="0">
                <a:solidFill>
                  <a:schemeClr val="tx1"/>
                </a:solidFill>
              </a:rPr>
              <a:t> &amp; </a:t>
            </a:r>
            <a:r>
              <a:rPr lang="fi-FI" sz="900" dirty="0" err="1">
                <a:solidFill>
                  <a:schemeClr val="tx1"/>
                </a:solidFill>
              </a:rPr>
              <a:t>Desire</a:t>
            </a:r>
            <a:r>
              <a:rPr lang="fi-FI" sz="900" dirty="0">
                <a:solidFill>
                  <a:schemeClr val="tx1"/>
                </a:solidFill>
              </a:rPr>
              <a:t> 2009)</a:t>
            </a:r>
          </a:p>
          <a:p>
            <a:pPr algn="ctr" hangingPunct="0">
              <a:buFont typeface="StarSymbol"/>
              <a:buNone/>
              <a:defRPr/>
            </a:pPr>
            <a:endParaRPr lang="fi-FI" sz="900" dirty="0"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2" name="Suorakulmio 1"/>
          <p:cNvSpPr/>
          <p:nvPr/>
        </p:nvSpPr>
        <p:spPr>
          <a:xfrm>
            <a:off x="412044" y="281442"/>
            <a:ext cx="7992888" cy="928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i-FI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fi-FI" sz="20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fi-FI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intimate</a:t>
            </a:r>
            <a:r>
              <a:rPr lang="fi-FI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fi-FI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makes</a:t>
            </a:r>
            <a:r>
              <a:rPr lang="fi-FI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individuals</a:t>
            </a:r>
            <a:r>
              <a:rPr lang="fi-FI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grow</a:t>
            </a:r>
            <a:r>
              <a:rPr lang="fi-FI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mentally</a:t>
            </a:r>
            <a:r>
              <a:rPr lang="fi-FI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endParaRPr lang="fi-FI" sz="20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i-FI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fi-FI" sz="20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fi-FI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fi-FI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suitable</a:t>
            </a:r>
            <a:r>
              <a:rPr lang="fi-FI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fi-FI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fi-FI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fi-FI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i-FI" sz="2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21390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fi-FI" dirty="0" err="1" smtClean="0"/>
              <a:t>Men</a:t>
            </a:r>
            <a:r>
              <a:rPr lang="fi-FI" dirty="0" smtClean="0"/>
              <a:t> </a:t>
            </a:r>
            <a:r>
              <a:rPr lang="fi-FI" dirty="0" err="1" smtClean="0"/>
              <a:t>can</a:t>
            </a:r>
            <a:r>
              <a:rPr lang="fi-FI" dirty="0" smtClean="0"/>
              <a:t> </a:t>
            </a:r>
            <a:r>
              <a:rPr lang="fi-FI" dirty="0" err="1" smtClean="0"/>
              <a:t>be</a:t>
            </a:r>
            <a:r>
              <a:rPr lang="fi-FI" dirty="0" smtClean="0"/>
              <a:t> </a:t>
            </a:r>
            <a:r>
              <a:rPr lang="fi-FI" dirty="0" err="1" smtClean="0"/>
              <a:t>afraid</a:t>
            </a:r>
            <a:r>
              <a:rPr lang="fi-FI" dirty="0" smtClean="0"/>
              <a:t> of </a:t>
            </a:r>
            <a:r>
              <a:rPr lang="fi-FI" dirty="0" err="1" smtClean="0"/>
              <a:t>hurting</a:t>
            </a:r>
            <a:r>
              <a:rPr lang="fi-FI" dirty="0" smtClean="0"/>
              <a:t> the </a:t>
            </a:r>
            <a:r>
              <a:rPr lang="fi-FI" dirty="0" err="1" smtClean="0"/>
              <a:t>mother</a:t>
            </a:r>
            <a:r>
              <a:rPr lang="fi-FI" dirty="0" smtClean="0"/>
              <a:t> or the baby </a:t>
            </a:r>
            <a:r>
              <a:rPr lang="fi-FI" dirty="0" err="1" smtClean="0"/>
              <a:t>during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intercourse</a:t>
            </a:r>
            <a:r>
              <a:rPr lang="fi-FI" dirty="0" smtClean="0"/>
              <a:t>.</a:t>
            </a:r>
          </a:p>
          <a:p>
            <a:pPr>
              <a:defRPr/>
            </a:pPr>
            <a:r>
              <a:rPr lang="fi-FI" dirty="0" smtClean="0"/>
              <a:t>The new </a:t>
            </a:r>
            <a:r>
              <a:rPr lang="fi-FI" dirty="0" err="1" smtClean="0"/>
              <a:t>roles</a:t>
            </a:r>
            <a:r>
              <a:rPr lang="fi-FI" dirty="0" smtClean="0"/>
              <a:t>: ”My </a:t>
            </a:r>
            <a:r>
              <a:rPr lang="fi-FI" dirty="0" err="1" smtClean="0"/>
              <a:t>woman</a:t>
            </a:r>
            <a:r>
              <a:rPr lang="fi-FI" dirty="0" smtClean="0"/>
              <a:t> is </a:t>
            </a:r>
            <a:r>
              <a:rPr lang="fi-FI" dirty="0" err="1" smtClean="0"/>
              <a:t>becoming</a:t>
            </a:r>
            <a:r>
              <a:rPr lang="fi-FI" dirty="0" smtClean="0"/>
              <a:t> a </a:t>
            </a:r>
            <a:r>
              <a:rPr lang="fi-FI" dirty="0" err="1" smtClean="0"/>
              <a:t>mother</a:t>
            </a:r>
            <a:r>
              <a:rPr lang="fi-FI" dirty="0" smtClean="0"/>
              <a:t> or I am </a:t>
            </a:r>
            <a:r>
              <a:rPr lang="fi-FI" dirty="0" err="1" smtClean="0"/>
              <a:t>becoming</a:t>
            </a:r>
            <a:r>
              <a:rPr lang="fi-FI" dirty="0" smtClean="0"/>
              <a:t> a </a:t>
            </a:r>
            <a:r>
              <a:rPr lang="fi-FI" dirty="0" err="1" smtClean="0"/>
              <a:t>father</a:t>
            </a:r>
            <a:r>
              <a:rPr lang="fi-FI" dirty="0" smtClean="0"/>
              <a:t>:” </a:t>
            </a:r>
            <a:r>
              <a:rPr lang="fi-FI" dirty="0" err="1" smtClean="0"/>
              <a:t>This</a:t>
            </a:r>
            <a:r>
              <a:rPr lang="fi-FI" dirty="0" smtClean="0"/>
              <a:t> </a:t>
            </a:r>
            <a:r>
              <a:rPr lang="fi-FI" dirty="0" err="1" smtClean="0"/>
              <a:t>might</a:t>
            </a:r>
            <a:r>
              <a:rPr lang="fi-FI" dirty="0" smtClean="0"/>
              <a:t> </a:t>
            </a:r>
            <a:r>
              <a:rPr lang="fi-FI" dirty="0" err="1" smtClean="0"/>
              <a:t>evoke</a:t>
            </a:r>
            <a:r>
              <a:rPr lang="fi-FI" dirty="0" smtClean="0"/>
              <a:t> </a:t>
            </a:r>
            <a:r>
              <a:rPr lang="fi-FI" dirty="0" err="1" smtClean="0"/>
              <a:t>his</a:t>
            </a:r>
            <a:r>
              <a:rPr lang="fi-FI" dirty="0" smtClean="0"/>
              <a:t>/</a:t>
            </a:r>
            <a:r>
              <a:rPr lang="fi-FI" dirty="0" err="1" smtClean="0"/>
              <a:t>her</a:t>
            </a:r>
            <a:r>
              <a:rPr lang="fi-FI" dirty="0" smtClean="0"/>
              <a:t> own </a:t>
            </a:r>
            <a:r>
              <a:rPr lang="fi-FI" dirty="0" err="1" smtClean="0"/>
              <a:t>childhood</a:t>
            </a:r>
            <a:r>
              <a:rPr lang="fi-FI" dirty="0" smtClean="0"/>
              <a:t> and </a:t>
            </a:r>
            <a:r>
              <a:rPr lang="fi-FI" dirty="0" err="1" smtClean="0"/>
              <a:t>what</a:t>
            </a:r>
            <a:r>
              <a:rPr lang="fi-FI" dirty="0" smtClean="0"/>
              <a:t> </a:t>
            </a:r>
            <a:r>
              <a:rPr lang="fi-FI" dirty="0" err="1" smtClean="0"/>
              <a:t>kind</a:t>
            </a:r>
            <a:r>
              <a:rPr lang="fi-FI" dirty="0" smtClean="0"/>
              <a:t> of </a:t>
            </a:r>
            <a:r>
              <a:rPr lang="fi-FI" dirty="0" err="1" smtClean="0"/>
              <a:t>parents</a:t>
            </a:r>
            <a:r>
              <a:rPr lang="fi-FI" dirty="0" smtClean="0"/>
              <a:t> </a:t>
            </a:r>
            <a:r>
              <a:rPr lang="fi-FI" dirty="0" err="1" smtClean="0"/>
              <a:t>they</a:t>
            </a:r>
            <a:r>
              <a:rPr lang="fi-FI" dirty="0" smtClean="0"/>
              <a:t> </a:t>
            </a:r>
            <a:r>
              <a:rPr lang="fi-FI" dirty="0" err="1" smtClean="0"/>
              <a:t>have</a:t>
            </a:r>
            <a:r>
              <a:rPr lang="fi-FI" dirty="0" smtClean="0"/>
              <a:t> </a:t>
            </a:r>
            <a:r>
              <a:rPr lang="fi-FI" dirty="0" err="1" smtClean="0"/>
              <a:t>had</a:t>
            </a:r>
            <a:r>
              <a:rPr lang="fi-FI" dirty="0" smtClean="0"/>
              <a:t>.</a:t>
            </a:r>
          </a:p>
          <a:p>
            <a:pPr>
              <a:defRPr/>
            </a:pPr>
            <a:r>
              <a:rPr lang="fi-FI" dirty="0" err="1" smtClean="0"/>
              <a:t>When</a:t>
            </a:r>
            <a:r>
              <a:rPr lang="fi-FI" dirty="0" smtClean="0"/>
              <a:t> must </a:t>
            </a:r>
            <a:r>
              <a:rPr lang="fi-FI" dirty="0" err="1" smtClean="0"/>
              <a:t>be</a:t>
            </a:r>
            <a:r>
              <a:rPr lang="fi-FI" dirty="0" smtClean="0"/>
              <a:t> </a:t>
            </a:r>
            <a:r>
              <a:rPr lang="fi-FI" dirty="0" err="1" smtClean="0"/>
              <a:t>carefuly</a:t>
            </a:r>
            <a:r>
              <a:rPr lang="fi-FI" dirty="0" smtClean="0"/>
              <a:t> </a:t>
            </a:r>
            <a:r>
              <a:rPr lang="fi-FI" dirty="0" err="1" smtClean="0"/>
              <a:t>about</a:t>
            </a:r>
            <a:r>
              <a:rPr lang="fi-FI" dirty="0" smtClean="0"/>
              <a:t> </a:t>
            </a:r>
            <a:r>
              <a:rPr lang="fi-FI" dirty="0" err="1" smtClean="0"/>
              <a:t>intercourse</a:t>
            </a:r>
            <a:r>
              <a:rPr lang="fi-FI" dirty="0" smtClean="0"/>
              <a:t>: </a:t>
            </a:r>
            <a:r>
              <a:rPr lang="fi-FI" dirty="0" err="1" smtClean="0"/>
              <a:t>contractions</a:t>
            </a:r>
            <a:r>
              <a:rPr lang="fi-FI" dirty="0" smtClean="0"/>
              <a:t>, </a:t>
            </a:r>
            <a:r>
              <a:rPr lang="fi-FI" dirty="0" err="1" smtClean="0"/>
              <a:t>infection</a:t>
            </a:r>
            <a:r>
              <a:rPr lang="fi-FI" dirty="0" smtClean="0"/>
              <a:t>, </a:t>
            </a:r>
            <a:r>
              <a:rPr lang="fi-FI" dirty="0" err="1" smtClean="0"/>
              <a:t>danger</a:t>
            </a:r>
            <a:r>
              <a:rPr lang="fi-FI" dirty="0" smtClean="0"/>
              <a:t> of the </a:t>
            </a:r>
            <a:r>
              <a:rPr lang="fi-FI" dirty="0" err="1" smtClean="0"/>
              <a:t>premature</a:t>
            </a:r>
            <a:r>
              <a:rPr lang="fi-FI" dirty="0" smtClean="0"/>
              <a:t> </a:t>
            </a:r>
            <a:r>
              <a:rPr lang="fi-FI" dirty="0" err="1" smtClean="0"/>
              <a:t>birth</a:t>
            </a:r>
            <a:r>
              <a:rPr lang="fi-FI" dirty="0" smtClean="0"/>
              <a:t>.</a:t>
            </a:r>
          </a:p>
          <a:p>
            <a:pPr>
              <a:defRPr/>
            </a:pPr>
            <a:r>
              <a:rPr lang="fi-FI" dirty="0" smtClean="0"/>
              <a:t>If </a:t>
            </a:r>
            <a:r>
              <a:rPr lang="fi-FI" dirty="0" err="1" smtClean="0"/>
              <a:t>you</a:t>
            </a:r>
            <a:r>
              <a:rPr lang="fi-FI" dirty="0" smtClean="0"/>
              <a:t> </a:t>
            </a:r>
            <a:r>
              <a:rPr lang="fi-FI" dirty="0" err="1" smtClean="0"/>
              <a:t>have</a:t>
            </a:r>
            <a:r>
              <a:rPr lang="fi-FI" dirty="0" smtClean="0"/>
              <a:t> </a:t>
            </a:r>
            <a:r>
              <a:rPr lang="fi-FI" dirty="0" err="1" smtClean="0"/>
              <a:t>had</a:t>
            </a:r>
            <a:r>
              <a:rPr lang="fi-FI" dirty="0" smtClean="0"/>
              <a:t> </a:t>
            </a:r>
            <a:r>
              <a:rPr lang="fi-FI" dirty="0" err="1" smtClean="0"/>
              <a:t>problems</a:t>
            </a:r>
            <a:r>
              <a:rPr lang="fi-FI" dirty="0" smtClean="0"/>
              <a:t> in the sexual </a:t>
            </a:r>
            <a:r>
              <a:rPr lang="fi-FI" dirty="0" err="1" smtClean="0"/>
              <a:t>relationship</a:t>
            </a:r>
            <a:r>
              <a:rPr lang="fi-FI" dirty="0" smtClean="0"/>
              <a:t> </a:t>
            </a:r>
            <a:r>
              <a:rPr lang="fi-FI" dirty="0" err="1" smtClean="0"/>
              <a:t>before</a:t>
            </a:r>
            <a:r>
              <a:rPr lang="fi-FI" dirty="0" smtClean="0"/>
              <a:t> or </a:t>
            </a:r>
            <a:r>
              <a:rPr lang="fi-FI" dirty="0" err="1" smtClean="0"/>
              <a:t>during</a:t>
            </a:r>
            <a:r>
              <a:rPr lang="fi-FI" dirty="0" smtClean="0"/>
              <a:t> the </a:t>
            </a:r>
            <a:r>
              <a:rPr lang="fi-FI" dirty="0" err="1" smtClean="0"/>
              <a:t>pregnancy</a:t>
            </a:r>
            <a:r>
              <a:rPr lang="fi-FI" dirty="0" smtClean="0"/>
              <a:t> or </a:t>
            </a:r>
            <a:r>
              <a:rPr lang="fi-FI" dirty="0" err="1" smtClean="0"/>
              <a:t>after</a:t>
            </a:r>
            <a:r>
              <a:rPr lang="fi-FI" dirty="0" smtClean="0"/>
              <a:t> </a:t>
            </a:r>
            <a:r>
              <a:rPr lang="fi-FI" dirty="0" err="1" smtClean="0"/>
              <a:t>delivery</a:t>
            </a:r>
            <a:r>
              <a:rPr lang="fi-FI" dirty="0" smtClean="0"/>
              <a:t>, it is </a:t>
            </a:r>
            <a:r>
              <a:rPr lang="fi-FI" dirty="0" err="1" smtClean="0"/>
              <a:t>important</a:t>
            </a:r>
            <a:r>
              <a:rPr lang="fi-FI" dirty="0" smtClean="0"/>
              <a:t> to </a:t>
            </a:r>
            <a:r>
              <a:rPr lang="fi-FI" dirty="0" err="1" smtClean="0"/>
              <a:t>speak</a:t>
            </a:r>
            <a:r>
              <a:rPr lang="fi-FI" dirty="0" smtClean="0"/>
              <a:t> </a:t>
            </a:r>
            <a:r>
              <a:rPr lang="fi-FI" dirty="0" err="1" smtClean="0"/>
              <a:t>with</a:t>
            </a:r>
            <a:r>
              <a:rPr lang="fi-FI" dirty="0" smtClean="0"/>
              <a:t> your partner </a:t>
            </a:r>
            <a:r>
              <a:rPr lang="fi-FI" dirty="0" err="1" smtClean="0"/>
              <a:t>about</a:t>
            </a:r>
            <a:r>
              <a:rPr lang="fi-FI" dirty="0" smtClean="0"/>
              <a:t> the </a:t>
            </a:r>
            <a:r>
              <a:rPr lang="fi-FI" dirty="0" err="1" smtClean="0"/>
              <a:t>problems</a:t>
            </a:r>
            <a:r>
              <a:rPr lang="fi-FI" dirty="0" smtClean="0"/>
              <a:t> or </a:t>
            </a:r>
            <a:r>
              <a:rPr lang="fi-FI" dirty="0" err="1" smtClean="0"/>
              <a:t>consalt</a:t>
            </a:r>
            <a:r>
              <a:rPr lang="fi-FI" dirty="0" smtClean="0"/>
              <a:t> a </a:t>
            </a:r>
            <a:r>
              <a:rPr lang="fi-FI" dirty="0" err="1" smtClean="0"/>
              <a:t>specialist</a:t>
            </a:r>
            <a:r>
              <a:rPr lang="fi-FI" dirty="0" smtClean="0"/>
              <a:t> ( the </a:t>
            </a:r>
            <a:r>
              <a:rPr lang="fi-FI" dirty="0" err="1" smtClean="0"/>
              <a:t>promblems</a:t>
            </a:r>
            <a:r>
              <a:rPr lang="fi-FI" dirty="0" smtClean="0"/>
              <a:t> </a:t>
            </a:r>
            <a:r>
              <a:rPr lang="fi-FI" dirty="0" err="1" smtClean="0"/>
              <a:t>usually</a:t>
            </a:r>
            <a:r>
              <a:rPr lang="fi-FI" dirty="0" smtClean="0"/>
              <a:t> </a:t>
            </a:r>
            <a:r>
              <a:rPr lang="fi-FI" dirty="0" err="1" smtClean="0"/>
              <a:t>become</a:t>
            </a:r>
            <a:r>
              <a:rPr lang="fi-FI" dirty="0" smtClean="0"/>
              <a:t>  </a:t>
            </a:r>
            <a:r>
              <a:rPr lang="fi-FI" dirty="0" err="1" smtClean="0"/>
              <a:t>bigger</a:t>
            </a:r>
            <a:r>
              <a:rPr lang="fi-FI" dirty="0" smtClean="0"/>
              <a:t> </a:t>
            </a:r>
            <a:r>
              <a:rPr lang="fi-FI" dirty="0" err="1" smtClean="0"/>
              <a:t>after</a:t>
            </a:r>
            <a:r>
              <a:rPr lang="fi-FI" dirty="0" smtClean="0"/>
              <a:t> the </a:t>
            </a:r>
            <a:r>
              <a:rPr lang="fi-FI" dirty="0" err="1" smtClean="0"/>
              <a:t>delivery</a:t>
            </a:r>
            <a:r>
              <a:rPr lang="fi-FI" dirty="0" smtClean="0"/>
              <a:t>).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smtClean="0"/>
              <a:t>Sex </a:t>
            </a:r>
            <a:r>
              <a:rPr lang="fi-FI" b="1" dirty="0" err="1" smtClean="0"/>
              <a:t>during</a:t>
            </a:r>
            <a:r>
              <a:rPr lang="fi-FI" b="1" dirty="0" smtClean="0"/>
              <a:t> and </a:t>
            </a:r>
            <a:r>
              <a:rPr lang="fi-FI" b="1" dirty="0" err="1" smtClean="0"/>
              <a:t>after</a:t>
            </a:r>
            <a:r>
              <a:rPr lang="fi-FI" b="1" dirty="0" smtClean="0"/>
              <a:t> the </a:t>
            </a:r>
            <a:r>
              <a:rPr lang="fi-FI" b="1" dirty="0" err="1" smtClean="0"/>
              <a:t>pregnancy</a:t>
            </a:r>
            <a:endParaRPr lang="fi-FI" b="1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Riitta Ala-Luhtala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fld id="{3F2E6100-7069-4E9C-99C2-94174F10FB79}" type="datetime1">
              <a:rPr lang="fi-FI" smtClean="0"/>
              <a:pPr algn="ctr"/>
              <a:t>21.5.2014</a:t>
            </a:fld>
            <a:endParaRPr lang="fi-FI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fi-FI" dirty="0" err="1" smtClean="0"/>
              <a:t>After</a:t>
            </a:r>
            <a:r>
              <a:rPr lang="fi-FI" dirty="0" smtClean="0"/>
              <a:t> the </a:t>
            </a:r>
            <a:r>
              <a:rPr lang="fi-FI" dirty="0" err="1" smtClean="0"/>
              <a:t>birth</a:t>
            </a:r>
            <a:r>
              <a:rPr lang="fi-FI" dirty="0" smtClean="0"/>
              <a:t>, </a:t>
            </a:r>
            <a:r>
              <a:rPr lang="fi-FI" dirty="0" err="1" smtClean="0"/>
              <a:t>woman</a:t>
            </a:r>
            <a:r>
              <a:rPr lang="fi-FI" dirty="0" smtClean="0"/>
              <a:t> </a:t>
            </a:r>
            <a:r>
              <a:rPr lang="fi-FI" dirty="0" err="1" smtClean="0"/>
              <a:t>has</a:t>
            </a:r>
            <a:r>
              <a:rPr lang="fi-FI" dirty="0" smtClean="0"/>
              <a:t> to </a:t>
            </a:r>
            <a:r>
              <a:rPr lang="fi-FI" dirty="0" err="1" smtClean="0"/>
              <a:t>be</a:t>
            </a:r>
            <a:r>
              <a:rPr lang="fi-FI" dirty="0" smtClean="0"/>
              <a:t> </a:t>
            </a:r>
            <a:r>
              <a:rPr lang="fi-FI" dirty="0" err="1" smtClean="0"/>
              <a:t>touched</a:t>
            </a:r>
            <a:r>
              <a:rPr lang="fi-FI" dirty="0" smtClean="0"/>
              <a:t> as </a:t>
            </a:r>
            <a:r>
              <a:rPr lang="fi-FI" dirty="0" err="1" smtClean="0"/>
              <a:t>if</a:t>
            </a:r>
            <a:r>
              <a:rPr lang="fi-FI" dirty="0" smtClean="0"/>
              <a:t> </a:t>
            </a:r>
            <a:r>
              <a:rPr lang="fi-FI" dirty="0" err="1" smtClean="0"/>
              <a:t>she</a:t>
            </a:r>
            <a:r>
              <a:rPr lang="fi-FI" dirty="0" smtClean="0"/>
              <a:t> </a:t>
            </a:r>
            <a:r>
              <a:rPr lang="fi-FI" dirty="0" err="1" smtClean="0"/>
              <a:t>were</a:t>
            </a:r>
            <a:r>
              <a:rPr lang="fi-FI" dirty="0" smtClean="0"/>
              <a:t> </a:t>
            </a:r>
            <a:r>
              <a:rPr lang="fi-FI" dirty="0" err="1" smtClean="0"/>
              <a:t>like</a:t>
            </a:r>
            <a:r>
              <a:rPr lang="fi-FI" dirty="0" smtClean="0"/>
              <a:t> a </a:t>
            </a:r>
            <a:r>
              <a:rPr lang="fi-FI" dirty="0" err="1" smtClean="0"/>
              <a:t>virgin</a:t>
            </a:r>
            <a:endParaRPr lang="fi-FI" dirty="0" smtClean="0"/>
          </a:p>
          <a:p>
            <a:pPr>
              <a:defRPr/>
            </a:pPr>
            <a:r>
              <a:rPr lang="fi-FI" dirty="0" smtClean="0"/>
              <a:t>The vagina and </a:t>
            </a:r>
            <a:r>
              <a:rPr lang="fi-FI" dirty="0" err="1" smtClean="0"/>
              <a:t>perineum</a:t>
            </a:r>
            <a:r>
              <a:rPr lang="fi-FI" dirty="0" smtClean="0"/>
              <a:t> </a:t>
            </a:r>
            <a:r>
              <a:rPr lang="fi-FI" dirty="0" err="1" smtClean="0"/>
              <a:t>can</a:t>
            </a:r>
            <a:r>
              <a:rPr lang="fi-FI" dirty="0" smtClean="0"/>
              <a:t> </a:t>
            </a:r>
            <a:r>
              <a:rPr lang="fi-FI" dirty="0" err="1" smtClean="0"/>
              <a:t>be</a:t>
            </a:r>
            <a:r>
              <a:rPr lang="fi-FI" dirty="0" smtClean="0"/>
              <a:t> </a:t>
            </a:r>
            <a:r>
              <a:rPr lang="fi-FI" dirty="0" err="1" smtClean="0"/>
              <a:t>so</a:t>
            </a:r>
            <a:r>
              <a:rPr lang="fi-FI" dirty="0" smtClean="0"/>
              <a:t> </a:t>
            </a:r>
            <a:r>
              <a:rPr lang="fi-FI" dirty="0" err="1" smtClean="0"/>
              <a:t>painful</a:t>
            </a:r>
            <a:r>
              <a:rPr lang="fi-FI" dirty="0" smtClean="0"/>
              <a:t>, </a:t>
            </a:r>
            <a:r>
              <a:rPr lang="fi-FI" dirty="0" err="1" smtClean="0"/>
              <a:t>that</a:t>
            </a:r>
            <a:r>
              <a:rPr lang="fi-FI" dirty="0" smtClean="0"/>
              <a:t> </a:t>
            </a:r>
            <a:r>
              <a:rPr lang="fi-FI" dirty="0" err="1" smtClean="0"/>
              <a:t>it</a:t>
            </a:r>
            <a:r>
              <a:rPr lang="fi-FI" dirty="0" smtClean="0"/>
              <a:t> </a:t>
            </a:r>
            <a:r>
              <a:rPr lang="fi-FI" dirty="0" err="1" smtClean="0"/>
              <a:t>takes</a:t>
            </a:r>
            <a:r>
              <a:rPr lang="fi-FI" dirty="0" smtClean="0"/>
              <a:t> </a:t>
            </a:r>
            <a:r>
              <a:rPr lang="fi-FI" dirty="0" err="1" smtClean="0"/>
              <a:t>time</a:t>
            </a:r>
            <a:r>
              <a:rPr lang="fi-FI" dirty="0" smtClean="0"/>
              <a:t> </a:t>
            </a:r>
            <a:r>
              <a:rPr lang="fi-FI" dirty="0" err="1" smtClean="0"/>
              <a:t>before</a:t>
            </a:r>
            <a:r>
              <a:rPr lang="fi-FI" dirty="0" smtClean="0"/>
              <a:t> the </a:t>
            </a:r>
            <a:r>
              <a:rPr lang="fi-FI" dirty="0" err="1" smtClean="0"/>
              <a:t>woman</a:t>
            </a:r>
            <a:r>
              <a:rPr lang="fi-FI" dirty="0" smtClean="0"/>
              <a:t> is </a:t>
            </a:r>
            <a:r>
              <a:rPr lang="fi-FI" dirty="0" err="1" smtClean="0"/>
              <a:t>well</a:t>
            </a:r>
            <a:r>
              <a:rPr lang="fi-FI" dirty="0" smtClean="0"/>
              <a:t> </a:t>
            </a:r>
            <a:r>
              <a:rPr lang="fi-FI" dirty="0" err="1" smtClean="0"/>
              <a:t>enough</a:t>
            </a:r>
            <a:r>
              <a:rPr lang="fi-FI" dirty="0" smtClean="0"/>
              <a:t> to </a:t>
            </a:r>
            <a:r>
              <a:rPr lang="fi-FI" dirty="0" err="1" smtClean="0"/>
              <a:t>make</a:t>
            </a:r>
            <a:r>
              <a:rPr lang="fi-FI" dirty="0" smtClean="0"/>
              <a:t> </a:t>
            </a:r>
            <a:r>
              <a:rPr lang="fi-FI" dirty="0" err="1" smtClean="0"/>
              <a:t>love</a:t>
            </a:r>
            <a:endParaRPr lang="fi-FI" dirty="0" smtClean="0"/>
          </a:p>
          <a:p>
            <a:pPr>
              <a:defRPr/>
            </a:pPr>
            <a:r>
              <a:rPr lang="fi-FI" dirty="0" err="1" smtClean="0"/>
              <a:t>Remember</a:t>
            </a:r>
            <a:r>
              <a:rPr lang="fi-FI" dirty="0" smtClean="0"/>
              <a:t>: To </a:t>
            </a:r>
            <a:r>
              <a:rPr lang="fi-FI" dirty="0" err="1" smtClean="0"/>
              <a:t>make</a:t>
            </a:r>
            <a:r>
              <a:rPr lang="fi-FI" dirty="0" smtClean="0"/>
              <a:t> </a:t>
            </a:r>
            <a:r>
              <a:rPr lang="fi-FI" dirty="0" err="1" smtClean="0"/>
              <a:t>love</a:t>
            </a:r>
            <a:r>
              <a:rPr lang="fi-FI" dirty="0" smtClean="0"/>
              <a:t> is </a:t>
            </a:r>
            <a:r>
              <a:rPr lang="fi-FI" dirty="0" err="1" smtClean="0"/>
              <a:t>more</a:t>
            </a:r>
            <a:r>
              <a:rPr lang="fi-FI" dirty="0" smtClean="0"/>
              <a:t> </a:t>
            </a:r>
            <a:r>
              <a:rPr lang="fi-FI" dirty="0" err="1" smtClean="0"/>
              <a:t>than</a:t>
            </a:r>
            <a:r>
              <a:rPr lang="fi-FI" dirty="0" smtClean="0"/>
              <a:t> </a:t>
            </a:r>
            <a:r>
              <a:rPr lang="fi-FI" dirty="0" err="1" smtClean="0"/>
              <a:t>intercourse</a:t>
            </a:r>
            <a:endParaRPr lang="fi-FI" dirty="0" smtClean="0"/>
          </a:p>
          <a:p>
            <a:pPr>
              <a:defRPr/>
            </a:pPr>
            <a:r>
              <a:rPr lang="fi-FI" dirty="0" err="1" smtClean="0"/>
              <a:t>Usually</a:t>
            </a:r>
            <a:r>
              <a:rPr lang="fi-FI" dirty="0" smtClean="0"/>
              <a:t> </a:t>
            </a:r>
            <a:r>
              <a:rPr lang="fi-FI" dirty="0" err="1" smtClean="0"/>
              <a:t>woman`s</a:t>
            </a:r>
            <a:r>
              <a:rPr lang="fi-FI" dirty="0" smtClean="0"/>
              <a:t> sexuality </a:t>
            </a:r>
            <a:r>
              <a:rPr lang="fi-FI" dirty="0" err="1" smtClean="0"/>
              <a:t>changes</a:t>
            </a:r>
            <a:r>
              <a:rPr lang="fi-FI" dirty="0" smtClean="0"/>
              <a:t> a </a:t>
            </a:r>
            <a:r>
              <a:rPr lang="fi-FI" dirty="0" err="1" smtClean="0"/>
              <a:t>lot</a:t>
            </a:r>
            <a:r>
              <a:rPr lang="fi-FI" dirty="0" smtClean="0"/>
              <a:t> </a:t>
            </a:r>
            <a:r>
              <a:rPr lang="fi-FI" dirty="0" err="1" smtClean="0"/>
              <a:t>after</a:t>
            </a:r>
            <a:r>
              <a:rPr lang="fi-FI" dirty="0" smtClean="0"/>
              <a:t> the </a:t>
            </a:r>
            <a:r>
              <a:rPr lang="fi-FI" dirty="0" err="1" smtClean="0"/>
              <a:t>delivery</a:t>
            </a:r>
            <a:r>
              <a:rPr lang="fi-FI" dirty="0" smtClean="0"/>
              <a:t>: </a:t>
            </a:r>
            <a:r>
              <a:rPr lang="fi-FI" dirty="0" err="1" smtClean="0"/>
              <a:t>hormones</a:t>
            </a:r>
            <a:r>
              <a:rPr lang="fi-FI" dirty="0" smtClean="0"/>
              <a:t>, </a:t>
            </a:r>
            <a:r>
              <a:rPr lang="fi-FI" dirty="0" err="1" smtClean="0"/>
              <a:t>breastfeeding</a:t>
            </a:r>
            <a:r>
              <a:rPr lang="fi-FI" dirty="0" smtClean="0"/>
              <a:t>, the </a:t>
            </a:r>
            <a:r>
              <a:rPr lang="fi-FI" dirty="0" err="1" smtClean="0"/>
              <a:t>closeness</a:t>
            </a:r>
            <a:r>
              <a:rPr lang="fi-FI" dirty="0" smtClean="0"/>
              <a:t> </a:t>
            </a:r>
            <a:r>
              <a:rPr lang="fi-FI" dirty="0" err="1" smtClean="0"/>
              <a:t>with</a:t>
            </a:r>
            <a:r>
              <a:rPr lang="fi-FI" dirty="0" smtClean="0"/>
              <a:t> the baby, the new </a:t>
            </a:r>
            <a:r>
              <a:rPr lang="fi-FI" dirty="0" err="1" smtClean="0"/>
              <a:t>role</a:t>
            </a:r>
            <a:r>
              <a:rPr lang="fi-FI" dirty="0" smtClean="0"/>
              <a:t> as a </a:t>
            </a:r>
            <a:r>
              <a:rPr lang="fi-FI" dirty="0" err="1" smtClean="0"/>
              <a:t>mother</a:t>
            </a:r>
            <a:r>
              <a:rPr lang="fi-FI" dirty="0" smtClean="0"/>
              <a:t> ,the </a:t>
            </a:r>
            <a:r>
              <a:rPr lang="fi-FI" dirty="0" err="1" smtClean="0"/>
              <a:t>body</a:t>
            </a:r>
            <a:r>
              <a:rPr lang="fi-FI" dirty="0" smtClean="0"/>
              <a:t> </a:t>
            </a:r>
            <a:r>
              <a:rPr lang="fi-FI" dirty="0" err="1" smtClean="0"/>
              <a:t>image</a:t>
            </a:r>
            <a:endParaRPr lang="fi-FI" dirty="0" smtClean="0"/>
          </a:p>
          <a:p>
            <a:pPr>
              <a:defRPr/>
            </a:pPr>
            <a:r>
              <a:rPr lang="fi-FI" dirty="0" err="1" smtClean="0"/>
              <a:t>Have</a:t>
            </a:r>
            <a:r>
              <a:rPr lang="fi-FI" dirty="0" smtClean="0"/>
              <a:t> </a:t>
            </a:r>
            <a:r>
              <a:rPr lang="fi-FI" dirty="0" err="1" smtClean="0"/>
              <a:t>enough</a:t>
            </a:r>
            <a:r>
              <a:rPr lang="fi-FI" dirty="0" smtClean="0"/>
              <a:t> </a:t>
            </a:r>
            <a:r>
              <a:rPr lang="fi-FI" dirty="0" err="1" smtClean="0"/>
              <a:t>time</a:t>
            </a:r>
            <a:r>
              <a:rPr lang="fi-FI" dirty="0" smtClean="0"/>
              <a:t> to </a:t>
            </a:r>
            <a:r>
              <a:rPr lang="fi-FI" dirty="0" err="1" smtClean="0"/>
              <a:t>spend</a:t>
            </a:r>
            <a:r>
              <a:rPr lang="fi-FI" dirty="0" smtClean="0"/>
              <a:t> </a:t>
            </a:r>
            <a:r>
              <a:rPr lang="fi-FI" dirty="0" err="1" smtClean="0"/>
              <a:t>together</a:t>
            </a:r>
            <a:r>
              <a:rPr lang="fi-FI" dirty="0" smtClean="0"/>
              <a:t> </a:t>
            </a:r>
            <a:r>
              <a:rPr lang="fi-FI" dirty="0" err="1" smtClean="0"/>
              <a:t>with</a:t>
            </a:r>
            <a:r>
              <a:rPr lang="fi-FI" dirty="0" smtClean="0"/>
              <a:t> your partner, </a:t>
            </a:r>
            <a:r>
              <a:rPr lang="fi-FI" dirty="0" err="1" smtClean="0"/>
              <a:t>share</a:t>
            </a:r>
            <a:r>
              <a:rPr lang="fi-FI" dirty="0" smtClean="0"/>
              <a:t> the </a:t>
            </a:r>
            <a:r>
              <a:rPr lang="fi-FI" dirty="0" err="1" smtClean="0"/>
              <a:t>housework</a:t>
            </a:r>
            <a:r>
              <a:rPr lang="fi-FI" dirty="0" smtClean="0"/>
              <a:t>, </a:t>
            </a:r>
            <a:r>
              <a:rPr lang="fi-FI" dirty="0" err="1" smtClean="0"/>
              <a:t>arrange</a:t>
            </a:r>
            <a:r>
              <a:rPr lang="fi-FI" dirty="0" smtClean="0"/>
              <a:t> </a:t>
            </a:r>
            <a:r>
              <a:rPr lang="fi-FI" dirty="0" err="1" smtClean="0"/>
              <a:t>freetime</a:t>
            </a:r>
            <a:r>
              <a:rPr lang="fi-FI" dirty="0" smtClean="0"/>
              <a:t> to </a:t>
            </a:r>
            <a:r>
              <a:rPr lang="fi-FI" dirty="0" err="1" smtClean="0"/>
              <a:t>rest</a:t>
            </a:r>
            <a:r>
              <a:rPr lang="fi-FI" dirty="0" smtClean="0"/>
              <a:t> and </a:t>
            </a:r>
            <a:r>
              <a:rPr lang="fi-FI" dirty="0" err="1" smtClean="0"/>
              <a:t>time</a:t>
            </a:r>
            <a:r>
              <a:rPr lang="fi-FI" dirty="0" smtClean="0"/>
              <a:t> for </a:t>
            </a:r>
            <a:r>
              <a:rPr lang="fi-FI" dirty="0" err="1" smtClean="0"/>
              <a:t>hoppies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smtClean="0"/>
              <a:t>Sex </a:t>
            </a:r>
            <a:r>
              <a:rPr lang="fi-FI" b="1" dirty="0" err="1" smtClean="0"/>
              <a:t>during</a:t>
            </a:r>
            <a:r>
              <a:rPr lang="fi-FI" b="1" dirty="0" smtClean="0"/>
              <a:t> and </a:t>
            </a:r>
            <a:r>
              <a:rPr lang="fi-FI" b="1" dirty="0" err="1" smtClean="0"/>
              <a:t>after</a:t>
            </a:r>
            <a:r>
              <a:rPr lang="fi-FI" b="1" dirty="0" smtClean="0"/>
              <a:t> the </a:t>
            </a:r>
            <a:r>
              <a:rPr lang="fi-FI" b="1" dirty="0" err="1" smtClean="0"/>
              <a:t>pregnancy</a:t>
            </a:r>
            <a:endParaRPr lang="fi-FI" b="1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Riitta Ala-Luhtala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fld id="{3F2E6100-7069-4E9C-99C2-94174F10FB79}" type="datetime1">
              <a:rPr lang="fi-FI" smtClean="0"/>
              <a:pPr algn="ctr"/>
              <a:t>21.5.2014</a:t>
            </a:fld>
            <a:endParaRPr lang="fi-FI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404813"/>
            <a:ext cx="7989887" cy="1008062"/>
          </a:xfrm>
        </p:spPr>
        <p:txBody>
          <a:bodyPr>
            <a:normAutofit fontScale="90000"/>
          </a:bodyPr>
          <a:lstStyle/>
          <a:p>
            <a:r>
              <a:rPr lang="fi-FI" b="1" dirty="0" err="1"/>
              <a:t>Intimate</a:t>
            </a:r>
            <a:r>
              <a:rPr lang="fi-FI" b="1" dirty="0"/>
              <a:t> </a:t>
            </a:r>
            <a:r>
              <a:rPr lang="fi-FI" b="1" dirty="0" err="1"/>
              <a:t>relationship</a:t>
            </a:r>
            <a:r>
              <a:rPr lang="fi-FI" b="1" dirty="0"/>
              <a:t>, </a:t>
            </a:r>
            <a:r>
              <a:rPr lang="fi-FI" b="1" dirty="0" err="1"/>
              <a:t>sexuality</a:t>
            </a:r>
            <a:r>
              <a:rPr lang="fi-FI" b="1" dirty="0"/>
              <a:t>, </a:t>
            </a:r>
            <a:r>
              <a:rPr lang="fi-FI" b="1" dirty="0" err="1"/>
              <a:t>breast-feeding</a:t>
            </a:r>
            <a:r>
              <a:rPr lang="fi-FI" b="1" dirty="0"/>
              <a:t> </a:t>
            </a:r>
            <a:br>
              <a:rPr lang="fi-FI" b="1" dirty="0"/>
            </a:br>
            <a:endParaRPr lang="fi-FI" sz="3200" b="1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1412875"/>
            <a:ext cx="7921128" cy="5111750"/>
          </a:xfrm>
        </p:spPr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fi-FI" sz="2000" cap="none" dirty="0" err="1">
                <a:solidFill>
                  <a:schemeClr val="tx1">
                    <a:lumMod val="50000"/>
                  </a:schemeClr>
                </a:solidFill>
              </a:rPr>
              <a:t>L</a:t>
            </a:r>
            <a:r>
              <a:rPr lang="fi-FI" sz="2000" cap="none" dirty="0" err="1" smtClean="0">
                <a:solidFill>
                  <a:schemeClr val="tx1">
                    <a:lumMod val="50000"/>
                  </a:schemeClr>
                </a:solidFill>
              </a:rPr>
              <a:t>ack</a:t>
            </a:r>
            <a:r>
              <a:rPr lang="fi-FI" sz="2000" cap="none" dirty="0" smtClean="0">
                <a:solidFill>
                  <a:schemeClr val="tx1">
                    <a:lumMod val="50000"/>
                  </a:schemeClr>
                </a:solidFill>
              </a:rPr>
              <a:t> of </a:t>
            </a:r>
            <a:r>
              <a:rPr lang="fi-FI" sz="2000" cap="none" dirty="0" err="1" smtClean="0">
                <a:solidFill>
                  <a:schemeClr val="tx1">
                    <a:lumMod val="50000"/>
                  </a:schemeClr>
                </a:solidFill>
              </a:rPr>
              <a:t>sexual</a:t>
            </a:r>
            <a:r>
              <a:rPr lang="fi-FI" sz="2000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sz="2000" cap="none" dirty="0" err="1" smtClean="0">
                <a:solidFill>
                  <a:schemeClr val="tx1">
                    <a:lumMod val="50000"/>
                  </a:schemeClr>
                </a:solidFill>
              </a:rPr>
              <a:t>desire</a:t>
            </a:r>
            <a:r>
              <a:rPr lang="fi-FI" sz="2000" cap="none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fi-FI" sz="2000" cap="none" dirty="0" err="1" smtClean="0">
                <a:solidFill>
                  <a:schemeClr val="tx1">
                    <a:lumMod val="50000"/>
                  </a:schemeClr>
                </a:solidFill>
              </a:rPr>
              <a:t>fatigue</a:t>
            </a:r>
            <a:r>
              <a:rPr lang="fi-FI" sz="2000" cap="none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fi-FI" sz="2000" cap="none" dirty="0" err="1" smtClean="0">
                <a:solidFill>
                  <a:schemeClr val="tx1">
                    <a:lumMod val="50000"/>
                  </a:schemeClr>
                </a:solidFill>
              </a:rPr>
              <a:t>fear</a:t>
            </a:r>
            <a:r>
              <a:rPr lang="fi-FI" sz="2000" cap="none" dirty="0" smtClean="0">
                <a:solidFill>
                  <a:schemeClr val="tx1">
                    <a:lumMod val="50000"/>
                  </a:schemeClr>
                </a:solidFill>
              </a:rPr>
              <a:t> of pain, </a:t>
            </a:r>
            <a:r>
              <a:rPr lang="fi-FI" sz="2000" cap="none" dirty="0" err="1" smtClean="0">
                <a:solidFill>
                  <a:schemeClr val="tx1">
                    <a:lumMod val="50000"/>
                  </a:schemeClr>
                </a:solidFill>
              </a:rPr>
              <a:t>dry</a:t>
            </a:r>
            <a:r>
              <a:rPr lang="fi-FI" sz="2000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sz="2000" cap="none" dirty="0" err="1" smtClean="0">
                <a:solidFill>
                  <a:schemeClr val="tx1">
                    <a:lumMod val="50000"/>
                  </a:schemeClr>
                </a:solidFill>
              </a:rPr>
              <a:t>mucous</a:t>
            </a:r>
            <a:r>
              <a:rPr lang="fi-FI" sz="2000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sz="2000" cap="none" dirty="0" err="1" smtClean="0">
                <a:solidFill>
                  <a:schemeClr val="tx1">
                    <a:lumMod val="50000"/>
                  </a:schemeClr>
                </a:solidFill>
              </a:rPr>
              <a:t>membranes</a:t>
            </a:r>
            <a:r>
              <a:rPr lang="fi-FI" sz="2000" cap="none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fi-FI" sz="2000" cap="none" dirty="0" err="1" smtClean="0">
                <a:solidFill>
                  <a:schemeClr val="tx1">
                    <a:lumMod val="50000"/>
                  </a:schemeClr>
                </a:solidFill>
              </a:rPr>
              <a:t>fear</a:t>
            </a:r>
            <a:r>
              <a:rPr lang="fi-FI" sz="2000" cap="none" dirty="0" smtClean="0">
                <a:solidFill>
                  <a:schemeClr val="tx1">
                    <a:lumMod val="50000"/>
                  </a:schemeClr>
                </a:solidFill>
              </a:rPr>
              <a:t> of </a:t>
            </a:r>
            <a:r>
              <a:rPr lang="fi-FI" sz="2000" cap="none" dirty="0" err="1" smtClean="0">
                <a:solidFill>
                  <a:schemeClr val="tx1">
                    <a:lumMod val="50000"/>
                  </a:schemeClr>
                </a:solidFill>
              </a:rPr>
              <a:t>pregnancy</a:t>
            </a:r>
            <a:r>
              <a:rPr lang="fi-FI" sz="2000" cap="none" dirty="0" smtClean="0">
                <a:solidFill>
                  <a:schemeClr val="tx1">
                    <a:lumMod val="50000"/>
                  </a:schemeClr>
                </a:solidFill>
              </a:rPr>
              <a:t>, a </a:t>
            </a:r>
            <a:r>
              <a:rPr lang="fi-FI" sz="2000" cap="none" dirty="0" err="1" smtClean="0">
                <a:solidFill>
                  <a:schemeClr val="tx1">
                    <a:lumMod val="50000"/>
                  </a:schemeClr>
                </a:solidFill>
              </a:rPr>
              <a:t>changed</a:t>
            </a:r>
            <a:r>
              <a:rPr lang="fi-FI" sz="2000" cap="none" dirty="0" smtClean="0">
                <a:solidFill>
                  <a:schemeClr val="tx1">
                    <a:lumMod val="50000"/>
                  </a:schemeClr>
                </a:solidFill>
              </a:rPr>
              <a:t> image of </a:t>
            </a:r>
            <a:r>
              <a:rPr lang="fi-FI" sz="2000" cap="none" dirty="0" err="1" smtClean="0">
                <a:solidFill>
                  <a:schemeClr val="tx1">
                    <a:lumMod val="50000"/>
                  </a:schemeClr>
                </a:solidFill>
              </a:rPr>
              <a:t>oneself</a:t>
            </a:r>
            <a:r>
              <a:rPr lang="fi-FI" sz="2000" cap="none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fi-FI" sz="2000" cap="none" dirty="0" err="1" smtClean="0">
                <a:solidFill>
                  <a:schemeClr val="tx1">
                    <a:lumMod val="50000"/>
                  </a:schemeClr>
                </a:solidFill>
              </a:rPr>
              <a:t>birth-related</a:t>
            </a:r>
            <a:r>
              <a:rPr lang="fi-FI" sz="2000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sz="2000" cap="none" dirty="0" err="1" smtClean="0">
                <a:solidFill>
                  <a:schemeClr val="tx1">
                    <a:lumMod val="50000"/>
                  </a:schemeClr>
                </a:solidFill>
              </a:rPr>
              <a:t>negative</a:t>
            </a:r>
            <a:r>
              <a:rPr lang="fi-FI" sz="2000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sz="2000" cap="none" dirty="0" err="1" smtClean="0">
                <a:solidFill>
                  <a:schemeClr val="tx1">
                    <a:lumMod val="50000"/>
                  </a:schemeClr>
                </a:solidFill>
              </a:rPr>
              <a:t>experiences</a:t>
            </a:r>
            <a:r>
              <a:rPr lang="fi-FI" sz="2000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sz="1600" cap="none" dirty="0" smtClean="0">
                <a:solidFill>
                  <a:schemeClr val="tx1">
                    <a:lumMod val="50000"/>
                  </a:schemeClr>
                </a:solidFill>
              </a:rPr>
              <a:t>(</a:t>
            </a:r>
            <a:r>
              <a:rPr lang="fi-FI" sz="1600" cap="none" dirty="0" err="1">
                <a:solidFill>
                  <a:schemeClr val="tx1">
                    <a:lumMod val="50000"/>
                  </a:schemeClr>
                </a:solidFill>
              </a:rPr>
              <a:t>R</a:t>
            </a:r>
            <a:r>
              <a:rPr lang="fi-FI" sz="1600" cap="none" dirty="0" err="1" smtClean="0">
                <a:solidFill>
                  <a:schemeClr val="tx1">
                    <a:lumMod val="50000"/>
                  </a:schemeClr>
                </a:solidFill>
              </a:rPr>
              <a:t>owwland</a:t>
            </a:r>
            <a:r>
              <a:rPr lang="fi-FI" sz="1600" cap="none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fi-FI" sz="1600" cap="none" dirty="0" err="1">
                <a:solidFill>
                  <a:schemeClr val="tx1">
                    <a:lumMod val="50000"/>
                  </a:schemeClr>
                </a:solidFill>
              </a:rPr>
              <a:t>F</a:t>
            </a:r>
            <a:r>
              <a:rPr lang="fi-FI" sz="1600" cap="none" dirty="0" err="1" smtClean="0">
                <a:solidFill>
                  <a:schemeClr val="tx1">
                    <a:lumMod val="50000"/>
                  </a:schemeClr>
                </a:solidFill>
              </a:rPr>
              <a:t>oxcroft</a:t>
            </a:r>
            <a:r>
              <a:rPr lang="fi-FI" sz="1600" cap="none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fi-FI" sz="1600" cap="none" dirty="0" err="1">
                <a:solidFill>
                  <a:schemeClr val="tx1">
                    <a:lumMod val="50000"/>
                  </a:schemeClr>
                </a:solidFill>
              </a:rPr>
              <a:t>H</a:t>
            </a:r>
            <a:r>
              <a:rPr lang="fi-FI" sz="1600" cap="none" dirty="0" err="1" smtClean="0">
                <a:solidFill>
                  <a:schemeClr val="tx1">
                    <a:lumMod val="50000"/>
                  </a:schemeClr>
                </a:solidFill>
              </a:rPr>
              <a:t>opman</a:t>
            </a:r>
            <a:r>
              <a:rPr lang="fi-FI" sz="1600" cap="none" dirty="0" smtClean="0">
                <a:solidFill>
                  <a:schemeClr val="tx1">
                    <a:lumMod val="50000"/>
                  </a:schemeClr>
                </a:solidFill>
              </a:rPr>
              <a:t> &amp; </a:t>
            </a:r>
            <a:r>
              <a:rPr lang="fi-FI" sz="1600" cap="none" dirty="0" err="1">
                <a:solidFill>
                  <a:schemeClr val="tx1">
                    <a:lumMod val="50000"/>
                  </a:schemeClr>
                </a:solidFill>
              </a:rPr>
              <a:t>P</a:t>
            </a:r>
            <a:r>
              <a:rPr lang="fi-FI" sz="1600" cap="none" dirty="0" err="1" smtClean="0">
                <a:solidFill>
                  <a:schemeClr val="tx1">
                    <a:lumMod val="50000"/>
                  </a:schemeClr>
                </a:solidFill>
              </a:rPr>
              <a:t>atel</a:t>
            </a:r>
            <a:r>
              <a:rPr lang="fi-FI" sz="1600" cap="none" dirty="0" smtClean="0">
                <a:solidFill>
                  <a:schemeClr val="tx1">
                    <a:lumMod val="50000"/>
                  </a:schemeClr>
                </a:solidFill>
              </a:rPr>
              <a:t> 2005).</a:t>
            </a:r>
          </a:p>
          <a:p>
            <a:pPr>
              <a:buFontTx/>
              <a:buChar char="•"/>
            </a:pPr>
            <a:r>
              <a:rPr lang="fi-FI" sz="2000" cap="none" dirty="0" err="1">
                <a:solidFill>
                  <a:schemeClr val="tx1"/>
                </a:solidFill>
              </a:rPr>
              <a:t>C</a:t>
            </a:r>
            <a:r>
              <a:rPr lang="fi-FI" sz="2000" cap="none" dirty="0" err="1" smtClean="0">
                <a:solidFill>
                  <a:schemeClr val="tx1"/>
                </a:solidFill>
              </a:rPr>
              <a:t>onflicting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results</a:t>
            </a:r>
            <a:r>
              <a:rPr lang="fi-FI" sz="2000" cap="none" dirty="0" smtClean="0">
                <a:solidFill>
                  <a:schemeClr val="tx1"/>
                </a:solidFill>
              </a:rPr>
              <a:t> of </a:t>
            </a:r>
            <a:r>
              <a:rPr lang="fi-FI" sz="2000" cap="none" dirty="0" err="1" smtClean="0">
                <a:solidFill>
                  <a:schemeClr val="tx1"/>
                </a:solidFill>
              </a:rPr>
              <a:t>the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impact</a:t>
            </a:r>
            <a:r>
              <a:rPr lang="fi-FI" sz="2000" cap="none" dirty="0" smtClean="0">
                <a:solidFill>
                  <a:schemeClr val="tx1"/>
                </a:solidFill>
              </a:rPr>
              <a:t> of </a:t>
            </a:r>
            <a:r>
              <a:rPr lang="fi-FI" sz="2000" cap="none" dirty="0" err="1" smtClean="0">
                <a:solidFill>
                  <a:schemeClr val="tx1"/>
                </a:solidFill>
              </a:rPr>
              <a:t>breast-feeding</a:t>
            </a:r>
            <a:r>
              <a:rPr lang="fi-FI" sz="2000" cap="none" dirty="0" smtClean="0">
                <a:solidFill>
                  <a:schemeClr val="tx1"/>
                </a:solidFill>
              </a:rPr>
              <a:t> on </a:t>
            </a:r>
            <a:r>
              <a:rPr lang="fi-FI" sz="2000" cap="none" dirty="0" err="1" smtClean="0">
                <a:solidFill>
                  <a:schemeClr val="tx1"/>
                </a:solidFill>
              </a:rPr>
              <a:t>sexuality</a:t>
            </a:r>
            <a:r>
              <a:rPr lang="fi-FI" sz="2000" cap="none" dirty="0" smtClean="0">
                <a:solidFill>
                  <a:schemeClr val="tx1"/>
                </a:solidFill>
              </a:rPr>
              <a:t>: </a:t>
            </a:r>
            <a:r>
              <a:rPr lang="fi-FI" sz="2000" cap="none" dirty="0" err="1" smtClean="0">
                <a:solidFill>
                  <a:schemeClr val="tx1"/>
                </a:solidFill>
              </a:rPr>
              <a:t>increased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sexual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arousal</a:t>
            </a:r>
            <a:r>
              <a:rPr lang="fi-FI" sz="2000" cap="none" dirty="0" smtClean="0">
                <a:solidFill>
                  <a:schemeClr val="tx1"/>
                </a:solidFill>
              </a:rPr>
              <a:t>, </a:t>
            </a:r>
            <a:r>
              <a:rPr lang="fi-FI" sz="2000" cap="none" dirty="0" err="1" smtClean="0">
                <a:solidFill>
                  <a:schemeClr val="tx1"/>
                </a:solidFill>
              </a:rPr>
              <a:t>activity</a:t>
            </a:r>
            <a:r>
              <a:rPr lang="fi-FI" sz="2000" cap="none" dirty="0" smtClean="0">
                <a:solidFill>
                  <a:schemeClr val="tx1"/>
                </a:solidFill>
              </a:rPr>
              <a:t> and </a:t>
            </a:r>
            <a:r>
              <a:rPr lang="fi-FI" sz="2000" cap="none" dirty="0" err="1" smtClean="0">
                <a:solidFill>
                  <a:schemeClr val="tx1"/>
                </a:solidFill>
              </a:rPr>
              <a:t>sensitivity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1600" cap="none" dirty="0" smtClean="0">
                <a:solidFill>
                  <a:schemeClr val="tx1"/>
                </a:solidFill>
              </a:rPr>
              <a:t>(</a:t>
            </a:r>
            <a:r>
              <a:rPr lang="fi-FI" sz="1600" cap="none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fi-FI" sz="1600" cap="none" dirty="0" err="1" smtClean="0">
                <a:solidFill>
                  <a:schemeClr val="tx1">
                    <a:lumMod val="50000"/>
                  </a:schemeClr>
                </a:solidFill>
              </a:rPr>
              <a:t>Baret</a:t>
            </a:r>
            <a:r>
              <a:rPr lang="fi-FI" sz="1600" cap="none" dirty="0" smtClean="0">
                <a:solidFill>
                  <a:schemeClr val="tx1">
                    <a:lumMod val="50000"/>
                  </a:schemeClr>
                </a:solidFill>
              </a:rPr>
              <a:t> et </a:t>
            </a:r>
            <a:r>
              <a:rPr lang="fi-FI" sz="1600" cap="none" dirty="0" err="1" smtClean="0">
                <a:solidFill>
                  <a:schemeClr val="tx1">
                    <a:lumMod val="50000"/>
                  </a:schemeClr>
                </a:solidFill>
              </a:rPr>
              <a:t>al</a:t>
            </a:r>
            <a:r>
              <a:rPr lang="fi-FI" sz="1600" cap="none" dirty="0" smtClean="0">
                <a:solidFill>
                  <a:schemeClr val="tx1">
                    <a:lumMod val="50000"/>
                  </a:schemeClr>
                </a:solidFill>
              </a:rPr>
              <a:t> 2000, </a:t>
            </a:r>
            <a:r>
              <a:rPr lang="fi-FI" sz="1600" cap="none" dirty="0" err="1" smtClean="0">
                <a:solidFill>
                  <a:schemeClr val="tx1">
                    <a:lumMod val="50000"/>
                  </a:schemeClr>
                </a:solidFill>
              </a:rPr>
              <a:t>Signorello</a:t>
            </a:r>
            <a:r>
              <a:rPr lang="fi-FI" sz="1600" cap="none" dirty="0" smtClean="0">
                <a:solidFill>
                  <a:schemeClr val="tx1">
                    <a:lumMod val="50000"/>
                  </a:schemeClr>
                </a:solidFill>
              </a:rPr>
              <a:t> et </a:t>
            </a:r>
            <a:r>
              <a:rPr lang="fi-FI" sz="1600" cap="none" dirty="0" err="1" smtClean="0">
                <a:solidFill>
                  <a:schemeClr val="tx1">
                    <a:lumMod val="50000"/>
                  </a:schemeClr>
                </a:solidFill>
              </a:rPr>
              <a:t>al</a:t>
            </a:r>
            <a:r>
              <a:rPr lang="fi-FI" sz="1600" cap="none" dirty="0" smtClean="0">
                <a:solidFill>
                  <a:schemeClr val="tx1">
                    <a:lumMod val="50000"/>
                  </a:schemeClr>
                </a:solidFill>
              </a:rPr>
              <a:t> 2001, </a:t>
            </a:r>
            <a:r>
              <a:rPr lang="fi-FI" sz="1600" cap="none" dirty="0" err="1" smtClean="0">
                <a:solidFill>
                  <a:schemeClr val="tx1">
                    <a:lumMod val="50000"/>
                  </a:schemeClr>
                </a:solidFill>
              </a:rPr>
              <a:t>Alder</a:t>
            </a:r>
            <a:r>
              <a:rPr lang="fi-FI" sz="1600" cap="none" dirty="0" smtClean="0">
                <a:solidFill>
                  <a:schemeClr val="tx1">
                    <a:lumMod val="50000"/>
                  </a:schemeClr>
                </a:solidFill>
              </a:rPr>
              <a:t> and </a:t>
            </a:r>
            <a:r>
              <a:rPr lang="fi-FI" sz="1600" cap="none" dirty="0" err="1" smtClean="0">
                <a:solidFill>
                  <a:schemeClr val="tx1">
                    <a:lumMod val="50000"/>
                  </a:schemeClr>
                </a:solidFill>
              </a:rPr>
              <a:t>Bancroft</a:t>
            </a:r>
            <a:r>
              <a:rPr lang="fi-FI" sz="1600" cap="none" dirty="0" smtClean="0">
                <a:solidFill>
                  <a:schemeClr val="tx1">
                    <a:lumMod val="50000"/>
                  </a:schemeClr>
                </a:solidFill>
              </a:rPr>
              <a:t> 1998).</a:t>
            </a:r>
          </a:p>
          <a:p>
            <a:pPr lvl="0">
              <a:buFontTx/>
              <a:buChar char="•"/>
            </a:pPr>
            <a:r>
              <a:rPr lang="fi-FI" sz="2000" cap="none" dirty="0" err="1">
                <a:solidFill>
                  <a:schemeClr val="tx1"/>
                </a:solidFill>
              </a:rPr>
              <a:t>H</a:t>
            </a:r>
            <a:r>
              <a:rPr lang="fi-FI" sz="2000" cap="none" dirty="0" err="1" smtClean="0">
                <a:solidFill>
                  <a:schemeClr val="tx1"/>
                </a:solidFill>
              </a:rPr>
              <a:t>owever</a:t>
            </a:r>
            <a:r>
              <a:rPr lang="fi-FI" sz="2000" cap="none" dirty="0" smtClean="0">
                <a:solidFill>
                  <a:schemeClr val="tx1"/>
                </a:solidFill>
              </a:rPr>
              <a:t>, </a:t>
            </a:r>
            <a:r>
              <a:rPr lang="fi-FI" sz="2000" cap="none" dirty="0" err="1" smtClean="0">
                <a:solidFill>
                  <a:schemeClr val="tx1"/>
                </a:solidFill>
              </a:rPr>
              <a:t>most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studies</a:t>
            </a:r>
            <a:r>
              <a:rPr lang="fi-FI" sz="2000" cap="none" dirty="0" smtClean="0">
                <a:solidFill>
                  <a:schemeClr val="tx1"/>
                </a:solidFill>
              </a:rPr>
              <a:t> show </a:t>
            </a:r>
            <a:r>
              <a:rPr lang="fi-FI" sz="2000" cap="none" dirty="0" err="1" smtClean="0">
                <a:solidFill>
                  <a:schemeClr val="tx1"/>
                </a:solidFill>
              </a:rPr>
              <a:t>that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breast-feeding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has</a:t>
            </a:r>
            <a:r>
              <a:rPr lang="fi-FI" sz="2000" cap="none" dirty="0" smtClean="0">
                <a:solidFill>
                  <a:schemeClr val="tx1"/>
                </a:solidFill>
              </a:rPr>
              <a:t> an </a:t>
            </a:r>
            <a:r>
              <a:rPr lang="fi-FI" sz="2000" cap="none" dirty="0" err="1" smtClean="0">
                <a:solidFill>
                  <a:schemeClr val="tx1"/>
                </a:solidFill>
              </a:rPr>
              <a:t>impact</a:t>
            </a:r>
            <a:r>
              <a:rPr lang="fi-FI" sz="2000" cap="none" dirty="0" smtClean="0">
                <a:solidFill>
                  <a:schemeClr val="tx1"/>
                </a:solidFill>
              </a:rPr>
              <a:t> on </a:t>
            </a:r>
            <a:r>
              <a:rPr lang="fi-FI" sz="2000" cap="none" dirty="0" err="1" smtClean="0">
                <a:solidFill>
                  <a:schemeClr val="tx1"/>
                </a:solidFill>
              </a:rPr>
              <a:t>the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reluctance</a:t>
            </a:r>
            <a:r>
              <a:rPr lang="fi-FI" sz="2000" cap="none" dirty="0" smtClean="0">
                <a:solidFill>
                  <a:schemeClr val="tx1"/>
                </a:solidFill>
              </a:rPr>
              <a:t> to </a:t>
            </a:r>
            <a:r>
              <a:rPr lang="fi-FI" sz="2000" cap="none" dirty="0" err="1" smtClean="0">
                <a:solidFill>
                  <a:schemeClr val="tx1"/>
                </a:solidFill>
              </a:rPr>
              <a:t>have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sexual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contact</a:t>
            </a:r>
            <a:r>
              <a:rPr lang="fi-FI" sz="2000" cap="none" dirty="0" smtClean="0">
                <a:solidFill>
                  <a:schemeClr val="tx1"/>
                </a:solidFill>
              </a:rPr>
              <a:t>, and at </a:t>
            </a:r>
            <a:r>
              <a:rPr lang="fi-FI" sz="2000" cap="none" dirty="0" err="1" smtClean="0">
                <a:solidFill>
                  <a:schemeClr val="tx1"/>
                </a:solidFill>
              </a:rPr>
              <a:t>the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same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time</a:t>
            </a:r>
            <a:r>
              <a:rPr lang="fi-FI" sz="2000" cap="none" dirty="0" smtClean="0">
                <a:solidFill>
                  <a:schemeClr val="tx1"/>
                </a:solidFill>
              </a:rPr>
              <a:t> it </a:t>
            </a:r>
            <a:r>
              <a:rPr lang="fi-FI" sz="2000" cap="none" dirty="0" err="1" smtClean="0">
                <a:solidFill>
                  <a:schemeClr val="tx1"/>
                </a:solidFill>
              </a:rPr>
              <a:t>reduces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the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satisfaction</a:t>
            </a:r>
            <a:r>
              <a:rPr lang="fi-FI" sz="2000" cap="none" dirty="0" smtClean="0">
                <a:solidFill>
                  <a:schemeClr val="tx1"/>
                </a:solidFill>
              </a:rPr>
              <a:t> in </a:t>
            </a:r>
            <a:r>
              <a:rPr lang="fi-FI" sz="2000" cap="none" dirty="0" err="1" smtClean="0">
                <a:solidFill>
                  <a:schemeClr val="tx1"/>
                </a:solidFill>
              </a:rPr>
              <a:t>the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relationship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1700" cap="none" dirty="0" smtClean="0">
                <a:solidFill>
                  <a:schemeClr val="tx1"/>
                </a:solidFill>
              </a:rPr>
              <a:t>( </a:t>
            </a:r>
            <a:r>
              <a:rPr lang="fi-FI" sz="1700" cap="none" dirty="0" err="1">
                <a:solidFill>
                  <a:schemeClr val="tx1"/>
                </a:solidFill>
              </a:rPr>
              <a:t>A</a:t>
            </a:r>
            <a:r>
              <a:rPr lang="fi-FI" sz="1700" cap="none" dirty="0" err="1" smtClean="0">
                <a:solidFill>
                  <a:schemeClr val="tx1"/>
                </a:solidFill>
              </a:rPr>
              <a:t>very</a:t>
            </a:r>
            <a:r>
              <a:rPr lang="fi-FI" sz="1700" cap="none" dirty="0" smtClean="0">
                <a:solidFill>
                  <a:schemeClr val="tx1"/>
                </a:solidFill>
              </a:rPr>
              <a:t> et </a:t>
            </a:r>
            <a:r>
              <a:rPr lang="fi-FI" sz="1700" cap="none" dirty="0" err="1" smtClean="0">
                <a:solidFill>
                  <a:schemeClr val="tx1"/>
                </a:solidFill>
              </a:rPr>
              <a:t>al</a:t>
            </a:r>
            <a:r>
              <a:rPr lang="fi-FI" sz="1700" cap="none" dirty="0" smtClean="0">
                <a:solidFill>
                  <a:schemeClr val="tx1"/>
                </a:solidFill>
              </a:rPr>
              <a:t> 2000 , </a:t>
            </a:r>
            <a:r>
              <a:rPr lang="fi-FI" sz="1700" cap="none" dirty="0" err="1">
                <a:solidFill>
                  <a:schemeClr val="tx1"/>
                </a:solidFill>
              </a:rPr>
              <a:t>G</a:t>
            </a:r>
            <a:r>
              <a:rPr lang="fi-FI" sz="1700" cap="none" dirty="0" err="1" smtClean="0">
                <a:solidFill>
                  <a:schemeClr val="tx1"/>
                </a:solidFill>
              </a:rPr>
              <a:t>lazener</a:t>
            </a:r>
            <a:r>
              <a:rPr lang="fi-FI" sz="1700" cap="none" dirty="0" smtClean="0">
                <a:solidFill>
                  <a:schemeClr val="tx1"/>
                </a:solidFill>
              </a:rPr>
              <a:t> 1997 , </a:t>
            </a:r>
            <a:r>
              <a:rPr lang="fi-FI" sz="1700" cap="none" dirty="0">
                <a:solidFill>
                  <a:schemeClr val="tx1"/>
                </a:solidFill>
              </a:rPr>
              <a:t>B</a:t>
            </a:r>
            <a:r>
              <a:rPr lang="fi-FI" sz="1700" cap="none" dirty="0" smtClean="0">
                <a:solidFill>
                  <a:schemeClr val="tx1"/>
                </a:solidFill>
              </a:rPr>
              <a:t>yrd et </a:t>
            </a:r>
            <a:r>
              <a:rPr lang="fi-FI" sz="1700" cap="none" dirty="0" err="1" smtClean="0">
                <a:solidFill>
                  <a:schemeClr val="tx1"/>
                </a:solidFill>
              </a:rPr>
              <a:t>al</a:t>
            </a:r>
            <a:r>
              <a:rPr lang="fi-FI" sz="1700" cap="none" dirty="0" smtClean="0">
                <a:solidFill>
                  <a:schemeClr val="tx1"/>
                </a:solidFill>
              </a:rPr>
              <a:t> 1998).</a:t>
            </a:r>
          </a:p>
          <a:p>
            <a:pPr lvl="0">
              <a:buFontTx/>
              <a:buChar char="•"/>
            </a:pPr>
            <a:r>
              <a:rPr lang="fi-FI" sz="2000" cap="none" dirty="0" err="1">
                <a:solidFill>
                  <a:schemeClr val="tx1"/>
                </a:solidFill>
              </a:rPr>
              <a:t>B</a:t>
            </a:r>
            <a:r>
              <a:rPr lang="fi-FI" sz="2000" cap="none" dirty="0" err="1" smtClean="0">
                <a:solidFill>
                  <a:schemeClr val="tx1"/>
                </a:solidFill>
              </a:rPr>
              <a:t>reast-feeding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raises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prolactin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level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causing</a:t>
            </a:r>
            <a:r>
              <a:rPr lang="fi-FI" sz="2000" cap="none" dirty="0" smtClean="0">
                <a:solidFill>
                  <a:schemeClr val="tx1"/>
                </a:solidFill>
              </a:rPr>
              <a:t> a </a:t>
            </a:r>
            <a:r>
              <a:rPr lang="fi-FI" sz="2000" cap="none" dirty="0" err="1" smtClean="0">
                <a:solidFill>
                  <a:schemeClr val="tx1"/>
                </a:solidFill>
              </a:rPr>
              <a:t>decrease</a:t>
            </a:r>
            <a:r>
              <a:rPr lang="fi-FI" sz="2000" cap="none" dirty="0" smtClean="0">
                <a:solidFill>
                  <a:schemeClr val="tx1"/>
                </a:solidFill>
              </a:rPr>
              <a:t> of </a:t>
            </a:r>
            <a:r>
              <a:rPr lang="fi-FI" sz="2000" cap="none" dirty="0" err="1" smtClean="0">
                <a:solidFill>
                  <a:schemeClr val="tx1"/>
                </a:solidFill>
              </a:rPr>
              <a:t>estrogen</a:t>
            </a:r>
            <a:r>
              <a:rPr lang="fi-FI" sz="2000" cap="none" dirty="0" smtClean="0">
                <a:solidFill>
                  <a:schemeClr val="tx1"/>
                </a:solidFill>
              </a:rPr>
              <a:t> and </a:t>
            </a:r>
            <a:r>
              <a:rPr lang="fi-FI" sz="2000" cap="none" dirty="0" err="1" smtClean="0">
                <a:solidFill>
                  <a:schemeClr val="tx1"/>
                </a:solidFill>
              </a:rPr>
              <a:t>progestin</a:t>
            </a:r>
            <a:r>
              <a:rPr lang="fi-FI" sz="2000" cap="none" dirty="0" smtClean="0">
                <a:solidFill>
                  <a:schemeClr val="tx1"/>
                </a:solidFill>
              </a:rPr>
              <a:t>, and  </a:t>
            </a:r>
            <a:r>
              <a:rPr lang="fi-FI" sz="2000" cap="none" dirty="0" err="1" smtClean="0">
                <a:solidFill>
                  <a:schemeClr val="tx1"/>
                </a:solidFill>
              </a:rPr>
              <a:t>therefore</a:t>
            </a:r>
            <a:r>
              <a:rPr lang="fi-FI" sz="2000" cap="none" dirty="0" smtClean="0">
                <a:solidFill>
                  <a:schemeClr val="tx1"/>
                </a:solidFill>
              </a:rPr>
              <a:t> a </a:t>
            </a:r>
            <a:r>
              <a:rPr lang="fi-FI" sz="2000" cap="none" dirty="0" err="1" smtClean="0">
                <a:solidFill>
                  <a:schemeClr val="tx1"/>
                </a:solidFill>
              </a:rPr>
              <a:t>decrease</a:t>
            </a:r>
            <a:r>
              <a:rPr lang="fi-FI" sz="2000" cap="none" dirty="0" smtClean="0">
                <a:solidFill>
                  <a:schemeClr val="tx1"/>
                </a:solidFill>
              </a:rPr>
              <a:t> of </a:t>
            </a:r>
            <a:r>
              <a:rPr lang="fi-FI" sz="2000" cap="none" dirty="0" err="1" smtClean="0">
                <a:solidFill>
                  <a:schemeClr val="tx1"/>
                </a:solidFill>
              </a:rPr>
              <a:t>testosterone</a:t>
            </a:r>
            <a:r>
              <a:rPr lang="fi-FI" sz="2000" cap="none" dirty="0" smtClean="0">
                <a:solidFill>
                  <a:schemeClr val="tx1"/>
                </a:solidFill>
              </a:rPr>
              <a:t>.</a:t>
            </a:r>
          </a:p>
          <a:p>
            <a:pPr lvl="0">
              <a:buFontTx/>
              <a:buChar char="•"/>
            </a:pPr>
            <a:r>
              <a:rPr lang="fi-FI" sz="2000" cap="none" dirty="0">
                <a:solidFill>
                  <a:schemeClr val="tx1"/>
                </a:solidFill>
              </a:rPr>
              <a:t>I</a:t>
            </a:r>
            <a:r>
              <a:rPr lang="fi-FI" sz="2000" cap="none" dirty="0" smtClean="0">
                <a:solidFill>
                  <a:schemeClr val="tx1"/>
                </a:solidFill>
              </a:rPr>
              <a:t>n </a:t>
            </a:r>
            <a:r>
              <a:rPr lang="fi-FI" sz="2000" cap="none" dirty="0" err="1" smtClean="0">
                <a:solidFill>
                  <a:schemeClr val="tx1"/>
                </a:solidFill>
              </a:rPr>
              <a:t>most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cases</a:t>
            </a:r>
            <a:r>
              <a:rPr lang="fi-FI" sz="2000" cap="none" dirty="0" smtClean="0">
                <a:solidFill>
                  <a:schemeClr val="tx1"/>
                </a:solidFill>
              </a:rPr>
              <a:t>, </a:t>
            </a:r>
            <a:r>
              <a:rPr lang="fi-FI" sz="2000" cap="none" dirty="0" err="1" smtClean="0">
                <a:solidFill>
                  <a:schemeClr val="tx1"/>
                </a:solidFill>
              </a:rPr>
              <a:t>sexual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problems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before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pregnancy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correlate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with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problems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during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pregnancy</a:t>
            </a:r>
            <a:r>
              <a:rPr lang="fi-FI" sz="2000" cap="none" dirty="0" smtClean="0">
                <a:solidFill>
                  <a:schemeClr val="tx1"/>
                </a:solidFill>
              </a:rPr>
              <a:t> and </a:t>
            </a:r>
            <a:r>
              <a:rPr lang="fi-FI" sz="2000" cap="none" dirty="0" err="1" smtClean="0">
                <a:solidFill>
                  <a:schemeClr val="tx1"/>
                </a:solidFill>
              </a:rPr>
              <a:t>after</a:t>
            </a:r>
            <a:r>
              <a:rPr lang="fi-FI" sz="2000" cap="none" dirty="0" smtClean="0">
                <a:solidFill>
                  <a:schemeClr val="tx1"/>
                </a:solidFill>
              </a:rPr>
              <a:t> </a:t>
            </a:r>
            <a:r>
              <a:rPr lang="fi-FI" sz="2000" cap="none" dirty="0" err="1" smtClean="0">
                <a:solidFill>
                  <a:schemeClr val="tx1"/>
                </a:solidFill>
              </a:rPr>
              <a:t>delivery</a:t>
            </a:r>
            <a:r>
              <a:rPr lang="fi-FI" sz="2000" cap="none" dirty="0" smtClean="0">
                <a:solidFill>
                  <a:schemeClr val="tx1"/>
                </a:solidFill>
              </a:rPr>
              <a:t>.</a:t>
            </a:r>
          </a:p>
          <a:p>
            <a:pPr eaLnBrk="1" hangingPunct="1">
              <a:buFontTx/>
              <a:buChar char="•"/>
            </a:pPr>
            <a:endParaRPr lang="fi-FI" sz="2000" dirty="0" smtClean="0">
              <a:solidFill>
                <a:schemeClr val="tx1"/>
              </a:solidFill>
            </a:endParaRPr>
          </a:p>
          <a:p>
            <a:pPr eaLnBrk="1" hangingPunct="1">
              <a:buFontTx/>
              <a:buChar char="•"/>
            </a:pPr>
            <a:endParaRPr lang="fi-FI" sz="1600" dirty="0" smtClean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fld id="{3D21E592-18D4-4AFB-AFA0-A790BF16ABC6}" type="datetime1">
              <a:rPr lang="fi-FI" smtClean="0"/>
              <a:pPr algn="ctr"/>
              <a:t>21.5.2014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Riitta Ala-Luhtala</a:t>
            </a:r>
            <a:endParaRPr lang="fi-FI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i-FI" sz="9600" dirty="0" smtClean="0"/>
              <a:t>   </a:t>
            </a:r>
            <a:r>
              <a:rPr lang="fi-FI" sz="9600" dirty="0" err="1" smtClean="0"/>
              <a:t>Thank</a:t>
            </a:r>
            <a:r>
              <a:rPr lang="fi-FI" sz="9600" dirty="0" smtClean="0"/>
              <a:t> </a:t>
            </a:r>
            <a:r>
              <a:rPr lang="fi-FI" sz="9600" dirty="0" err="1" smtClean="0"/>
              <a:t>you</a:t>
            </a:r>
            <a:r>
              <a:rPr lang="fi-FI" sz="9600" dirty="0" smtClean="0"/>
              <a:t>!</a:t>
            </a:r>
            <a:endParaRPr lang="fi-FI" sz="9600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Riitta Ala-Luhtala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fld id="{3F2E6100-7069-4E9C-99C2-94174F10FB79}" type="datetime1">
              <a:rPr lang="fi-FI" smtClean="0"/>
              <a:pPr algn="ctr"/>
              <a:t>21.5.2014</a:t>
            </a:fld>
            <a:endParaRPr lang="fi-FI" dirty="0"/>
          </a:p>
        </p:txBody>
      </p:sp>
      <p:pic>
        <p:nvPicPr>
          <p:cNvPr id="6" name="Kuva 5" descr="Skootter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3068960"/>
            <a:ext cx="4860032" cy="322983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 smtClean="0"/>
              <a:t>Intimate</a:t>
            </a:r>
            <a:r>
              <a:rPr lang="fi-FI" dirty="0" smtClean="0"/>
              <a:t> </a:t>
            </a:r>
            <a:r>
              <a:rPr lang="fi-FI" dirty="0" err="1" smtClean="0"/>
              <a:t>relationship</a:t>
            </a:r>
            <a:endParaRPr lang="fi-FI" dirty="0" smtClean="0"/>
          </a:p>
          <a:p>
            <a:r>
              <a:rPr lang="fi-FI" dirty="0" err="1" smtClean="0"/>
              <a:t>What</a:t>
            </a:r>
            <a:r>
              <a:rPr lang="fi-FI" dirty="0" smtClean="0"/>
              <a:t> is </a:t>
            </a:r>
            <a:r>
              <a:rPr lang="fi-FI" dirty="0" err="1" smtClean="0"/>
              <a:t>sexuality</a:t>
            </a:r>
            <a:r>
              <a:rPr lang="fi-FI" smtClean="0"/>
              <a:t>?</a:t>
            </a:r>
            <a:endParaRPr lang="fi-FI" dirty="0" smtClean="0"/>
          </a:p>
          <a:p>
            <a:r>
              <a:rPr lang="fi-FI" dirty="0" err="1" smtClean="0"/>
              <a:t>Exercises</a:t>
            </a:r>
            <a:r>
              <a:rPr lang="fi-FI" dirty="0" smtClean="0"/>
              <a:t> for </a:t>
            </a:r>
            <a:r>
              <a:rPr lang="fi-FI" dirty="0" err="1" smtClean="0"/>
              <a:t>increasing</a:t>
            </a:r>
            <a:r>
              <a:rPr lang="fi-FI" dirty="0" smtClean="0"/>
              <a:t> </a:t>
            </a:r>
            <a:r>
              <a:rPr lang="fi-FI" dirty="0" err="1" smtClean="0"/>
              <a:t>intimacy</a:t>
            </a:r>
            <a:endParaRPr lang="fi-FI" dirty="0" smtClean="0"/>
          </a:p>
          <a:p>
            <a:r>
              <a:rPr lang="fi-FI" dirty="0" smtClean="0"/>
              <a:t>Sex </a:t>
            </a:r>
            <a:r>
              <a:rPr lang="fi-FI" dirty="0" err="1" smtClean="0"/>
              <a:t>during</a:t>
            </a:r>
            <a:r>
              <a:rPr lang="fi-FI" dirty="0" smtClean="0"/>
              <a:t> and </a:t>
            </a:r>
            <a:r>
              <a:rPr lang="fi-FI" dirty="0" err="1" smtClean="0"/>
              <a:t>after</a:t>
            </a:r>
            <a:r>
              <a:rPr lang="fi-FI" dirty="0" smtClean="0"/>
              <a:t> the </a:t>
            </a:r>
            <a:r>
              <a:rPr lang="fi-FI" dirty="0" err="1" smtClean="0"/>
              <a:t>pregnancy</a:t>
            </a:r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content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Riitta Ala-Luhtala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fld id="{3F2E6100-7069-4E9C-99C2-94174F10FB79}" type="datetime1">
              <a:rPr lang="fi-FI" smtClean="0"/>
              <a:pPr algn="ctr"/>
              <a:t>21.5.2014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04736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fi-FI" sz="4400" dirty="0"/>
              <a:t>I</a:t>
            </a:r>
            <a:r>
              <a:rPr lang="fi-FI" sz="4400" dirty="0" smtClean="0"/>
              <a:t>s </a:t>
            </a:r>
            <a:r>
              <a:rPr lang="fi-FI" sz="4400" dirty="0" err="1"/>
              <a:t>based</a:t>
            </a:r>
            <a:r>
              <a:rPr lang="fi-FI" sz="4400" dirty="0"/>
              <a:t> on</a:t>
            </a:r>
            <a:r>
              <a:rPr lang="fi-FI" sz="3600" dirty="0"/>
              <a:t>:</a:t>
            </a:r>
          </a:p>
          <a:p>
            <a:pPr lvl="0"/>
            <a:r>
              <a:rPr lang="fi-FI" sz="4400" dirty="0"/>
              <a:t> </a:t>
            </a:r>
            <a:r>
              <a:rPr lang="fi-FI" sz="4400" dirty="0" err="1"/>
              <a:t>awareness</a:t>
            </a:r>
            <a:endParaRPr lang="fi-FI" sz="4400" dirty="0"/>
          </a:p>
          <a:p>
            <a:pPr lvl="0"/>
            <a:r>
              <a:rPr lang="fi-FI" sz="4400" dirty="0"/>
              <a:t> </a:t>
            </a:r>
            <a:r>
              <a:rPr lang="fi-FI" sz="4400" dirty="0" err="1"/>
              <a:t>intimacy</a:t>
            </a:r>
            <a:endParaRPr lang="fi-FI" sz="4400" dirty="0"/>
          </a:p>
          <a:p>
            <a:pPr lvl="0"/>
            <a:r>
              <a:rPr lang="fi-FI" sz="4400" dirty="0" smtClean="0"/>
              <a:t> </a:t>
            </a:r>
            <a:r>
              <a:rPr lang="fi-FI" sz="4400" dirty="0" err="1" smtClean="0"/>
              <a:t>security</a:t>
            </a:r>
            <a:endParaRPr lang="fi-FI" sz="4400" dirty="0"/>
          </a:p>
          <a:p>
            <a:endParaRPr lang="fi-FI" sz="4400" dirty="0" smtClean="0"/>
          </a:p>
          <a:p>
            <a:r>
              <a:rPr lang="fi-FI" sz="4400" dirty="0" smtClean="0"/>
              <a:t> </a:t>
            </a:r>
            <a:r>
              <a:rPr lang="fi-FI" sz="4400" dirty="0" err="1" smtClean="0"/>
              <a:t>based</a:t>
            </a:r>
            <a:r>
              <a:rPr lang="fi-FI" sz="4400" dirty="0" smtClean="0"/>
              <a:t> </a:t>
            </a:r>
            <a:r>
              <a:rPr lang="fi-FI" sz="4400" dirty="0"/>
              <a:t>on a </a:t>
            </a:r>
            <a:r>
              <a:rPr lang="fi-FI" sz="4400" dirty="0" err="1"/>
              <a:t>strong</a:t>
            </a:r>
            <a:r>
              <a:rPr lang="fi-FI" sz="4400" dirty="0"/>
              <a:t> </a:t>
            </a:r>
            <a:r>
              <a:rPr lang="fi-FI" sz="4400" dirty="0" err="1" smtClean="0"/>
              <a:t>friendship</a:t>
            </a:r>
            <a:endParaRPr lang="fi-FI" sz="4400" dirty="0" smtClean="0"/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400" b="1" dirty="0"/>
              <a:t>Well-functioning intimate relationship</a:t>
            </a:r>
            <a:endParaRPr lang="fi-FI" sz="4400" b="1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Riitta Ala-Luhtala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fld id="{D99FC9CA-BA8B-4444-A2BE-F8B5B68E066E}" type="datetime1">
              <a:rPr lang="fi-FI" smtClean="0"/>
              <a:pPr algn="ctr"/>
              <a:t>21.5.2014</a:t>
            </a:fld>
            <a:endParaRPr lang="fi-FI" dirty="0"/>
          </a:p>
        </p:txBody>
      </p:sp>
      <p:cxnSp>
        <p:nvCxnSpPr>
          <p:cNvPr id="8" name="Suora nuoliyhdysviiva 7"/>
          <p:cNvCxnSpPr/>
          <p:nvPr/>
        </p:nvCxnSpPr>
        <p:spPr>
          <a:xfrm>
            <a:off x="1403648" y="4869160"/>
            <a:ext cx="1728192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GB" sz="2800" b="1" dirty="0"/>
              <a:t>A well-functioning intimate relationship </a:t>
            </a:r>
            <a:r>
              <a:rPr lang="en-GB" sz="2800" b="1" dirty="0" smtClean="0"/>
              <a:t/>
            </a:r>
            <a:br>
              <a:rPr lang="en-GB" sz="2800" b="1" dirty="0" smtClean="0"/>
            </a:br>
            <a:r>
              <a:rPr lang="en-GB" sz="2800" b="1" dirty="0" smtClean="0"/>
              <a:t>– </a:t>
            </a:r>
            <a:r>
              <a:rPr lang="en-GB" sz="2800" b="1" dirty="0"/>
              <a:t>an intimate team?</a:t>
            </a:r>
            <a:r>
              <a:rPr lang="fi-FI" sz="2800" b="1" dirty="0" smtClean="0"/>
              <a:t>    </a:t>
            </a:r>
            <a:endParaRPr lang="fi-FI" sz="2800" b="1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fi-FI" dirty="0" smtClean="0"/>
              <a:t>Is </a:t>
            </a:r>
            <a:r>
              <a:rPr lang="fi-FI" dirty="0" err="1"/>
              <a:t>characterized</a:t>
            </a:r>
            <a:r>
              <a:rPr lang="fi-FI" dirty="0"/>
              <a:t> </a:t>
            </a:r>
            <a:r>
              <a:rPr lang="fi-FI" dirty="0" err="1" smtClean="0"/>
              <a:t>by</a:t>
            </a:r>
            <a:r>
              <a:rPr lang="fi-FI" dirty="0" smtClean="0"/>
              <a:t>:</a:t>
            </a:r>
          </a:p>
          <a:p>
            <a:pPr>
              <a:lnSpc>
                <a:spcPct val="90000"/>
              </a:lnSpc>
              <a:buNone/>
            </a:pPr>
            <a:endParaRPr lang="fi-FI" dirty="0" smtClean="0"/>
          </a:p>
          <a:p>
            <a:pPr lvl="0">
              <a:lnSpc>
                <a:spcPct val="90000"/>
              </a:lnSpc>
            </a:pPr>
            <a:r>
              <a:rPr lang="fi-FI" dirty="0" err="1"/>
              <a:t>T</a:t>
            </a:r>
            <a:r>
              <a:rPr lang="fi-FI" dirty="0" err="1" smtClean="0"/>
              <a:t>he</a:t>
            </a:r>
            <a:r>
              <a:rPr lang="fi-FI" dirty="0" smtClean="0"/>
              <a:t> </a:t>
            </a:r>
            <a:r>
              <a:rPr lang="fi-FI" dirty="0" err="1"/>
              <a:t>partners</a:t>
            </a:r>
            <a:r>
              <a:rPr lang="fi-FI" dirty="0"/>
              <a:t> </a:t>
            </a:r>
            <a:r>
              <a:rPr lang="fi-FI" dirty="0" err="1"/>
              <a:t>do</a:t>
            </a:r>
            <a:r>
              <a:rPr lang="fi-FI" dirty="0"/>
              <a:t> </a:t>
            </a:r>
            <a:r>
              <a:rPr lang="fi-FI" dirty="0" err="1"/>
              <a:t>not</a:t>
            </a:r>
            <a:r>
              <a:rPr lang="fi-FI" dirty="0"/>
              <a:t> </a:t>
            </a:r>
            <a:r>
              <a:rPr lang="fi-FI" dirty="0" err="1"/>
              <a:t>turn</a:t>
            </a:r>
            <a:r>
              <a:rPr lang="fi-FI" dirty="0"/>
              <a:t> </a:t>
            </a:r>
            <a:r>
              <a:rPr lang="fi-FI" dirty="0" err="1"/>
              <a:t>their</a:t>
            </a:r>
            <a:r>
              <a:rPr lang="fi-FI" dirty="0"/>
              <a:t> </a:t>
            </a:r>
            <a:r>
              <a:rPr lang="fi-FI" dirty="0" err="1"/>
              <a:t>backs</a:t>
            </a:r>
            <a:r>
              <a:rPr lang="fi-FI" dirty="0"/>
              <a:t> to </a:t>
            </a:r>
            <a:r>
              <a:rPr lang="fi-FI" dirty="0" err="1"/>
              <a:t>each</a:t>
            </a:r>
            <a:r>
              <a:rPr lang="fi-FI" dirty="0"/>
              <a:t> </a:t>
            </a:r>
            <a:r>
              <a:rPr lang="fi-FI" dirty="0" err="1"/>
              <a:t>other</a:t>
            </a:r>
            <a:r>
              <a:rPr lang="fi-FI" dirty="0"/>
              <a:t>, </a:t>
            </a:r>
            <a:r>
              <a:rPr lang="fi-FI" dirty="0" err="1"/>
              <a:t>they</a:t>
            </a:r>
            <a:r>
              <a:rPr lang="fi-FI" dirty="0"/>
              <a:t> </a:t>
            </a:r>
            <a:r>
              <a:rPr lang="fi-FI" dirty="0" err="1"/>
              <a:t>do</a:t>
            </a:r>
            <a:r>
              <a:rPr lang="fi-FI" dirty="0"/>
              <a:t> </a:t>
            </a:r>
            <a:r>
              <a:rPr lang="fi-FI" dirty="0" err="1"/>
              <a:t>not</a:t>
            </a:r>
            <a:r>
              <a:rPr lang="fi-FI" dirty="0"/>
              <a:t> </a:t>
            </a:r>
            <a:r>
              <a:rPr lang="fi-FI" dirty="0" err="1"/>
              <a:t>attack</a:t>
            </a:r>
            <a:r>
              <a:rPr lang="fi-FI" dirty="0"/>
              <a:t> </a:t>
            </a:r>
            <a:r>
              <a:rPr lang="fi-FI" dirty="0" err="1"/>
              <a:t>each</a:t>
            </a:r>
            <a:r>
              <a:rPr lang="fi-FI" dirty="0"/>
              <a:t> </a:t>
            </a:r>
            <a:r>
              <a:rPr lang="fi-FI" dirty="0" err="1" smtClean="0"/>
              <a:t>other</a:t>
            </a:r>
            <a:r>
              <a:rPr lang="fi-FI" dirty="0" smtClean="0"/>
              <a:t>.</a:t>
            </a:r>
            <a:endParaRPr lang="fi-FI" dirty="0"/>
          </a:p>
          <a:p>
            <a:pPr lvl="0">
              <a:lnSpc>
                <a:spcPct val="90000"/>
              </a:lnSpc>
            </a:pPr>
            <a:r>
              <a:rPr lang="fi-FI" dirty="0" err="1"/>
              <a:t>Problems</a:t>
            </a:r>
            <a:r>
              <a:rPr lang="fi-FI" dirty="0"/>
              <a:t> and </a:t>
            </a:r>
            <a:r>
              <a:rPr lang="fi-FI" dirty="0" err="1"/>
              <a:t>successes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 </a:t>
            </a:r>
            <a:r>
              <a:rPr lang="fi-FI" dirty="0" err="1"/>
              <a:t>shared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partners</a:t>
            </a:r>
            <a:r>
              <a:rPr lang="fi-FI" dirty="0"/>
              <a:t> - no </a:t>
            </a:r>
            <a:r>
              <a:rPr lang="fi-FI" dirty="0" err="1"/>
              <a:t>need</a:t>
            </a:r>
            <a:r>
              <a:rPr lang="fi-FI" dirty="0"/>
              <a:t> to </a:t>
            </a:r>
            <a:r>
              <a:rPr lang="fi-FI" dirty="0" err="1"/>
              <a:t>blame</a:t>
            </a:r>
            <a:r>
              <a:rPr lang="fi-FI" dirty="0"/>
              <a:t> </a:t>
            </a:r>
            <a:r>
              <a:rPr lang="fi-FI" dirty="0" err="1" smtClean="0"/>
              <a:t>anyone</a:t>
            </a:r>
            <a:r>
              <a:rPr lang="fi-FI" dirty="0" smtClean="0"/>
              <a:t>.</a:t>
            </a:r>
            <a:endParaRPr lang="fi-FI" dirty="0"/>
          </a:p>
          <a:p>
            <a:pPr>
              <a:lnSpc>
                <a:spcPct val="90000"/>
              </a:lnSpc>
            </a:pPr>
            <a:r>
              <a:rPr lang="fi-FI" dirty="0" err="1"/>
              <a:t>Based</a:t>
            </a:r>
            <a:r>
              <a:rPr lang="fi-FI" dirty="0"/>
              <a:t> on an </a:t>
            </a:r>
            <a:r>
              <a:rPr lang="fi-FI" dirty="0" err="1"/>
              <a:t>agreement</a:t>
            </a:r>
            <a:r>
              <a:rPr lang="fi-FI" dirty="0"/>
              <a:t> </a:t>
            </a:r>
            <a:r>
              <a:rPr lang="fi-FI" dirty="0" err="1"/>
              <a:t>between</a:t>
            </a:r>
            <a:r>
              <a:rPr lang="fi-FI" dirty="0"/>
              <a:t> </a:t>
            </a:r>
            <a:r>
              <a:rPr lang="fi-FI" dirty="0" err="1"/>
              <a:t>two</a:t>
            </a:r>
            <a:r>
              <a:rPr lang="fi-FI" dirty="0"/>
              <a:t> </a:t>
            </a:r>
            <a:r>
              <a:rPr lang="fi-FI" dirty="0" err="1" smtClean="0"/>
              <a:t>adults</a:t>
            </a:r>
            <a:r>
              <a:rPr lang="fi-FI" dirty="0" smtClean="0"/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fi-FI" dirty="0" smtClean="0"/>
          </a:p>
        </p:txBody>
      </p:sp>
      <p:sp>
        <p:nvSpPr>
          <p:cNvPr id="11268" name="Päivämäärän paikkamerkki 4"/>
          <p:cNvSpPr>
            <a:spLocks noGrp="1"/>
          </p:cNvSpPr>
          <p:nvPr>
            <p:ph type="dt" sz="quarter" idx="4294967295"/>
          </p:nvPr>
        </p:nvSpPr>
        <p:spPr bwMode="auto">
          <a:xfrm rot="5400000">
            <a:off x="7589045" y="1081881"/>
            <a:ext cx="2011362" cy="38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6A6A1B8-467F-47AA-83B6-8532F1B71365}" type="datetime1">
              <a:rPr lang="fi-FI" smtClean="0">
                <a:solidFill>
                  <a:schemeClr val="tx2"/>
                </a:solidFill>
              </a:rPr>
              <a:pPr eaLnBrk="1" hangingPunct="1"/>
              <a:t>21.5.2014</a:t>
            </a:fld>
            <a:endParaRPr lang="fi-FI" dirty="0" smtClean="0">
              <a:solidFill>
                <a:schemeClr val="tx2"/>
              </a:solidFill>
            </a:endParaRPr>
          </a:p>
        </p:txBody>
      </p:sp>
      <p:sp>
        <p:nvSpPr>
          <p:cNvPr id="11269" name="Alatunnisteen paikkamerkki 5"/>
          <p:cNvSpPr>
            <a:spLocks noGrp="1"/>
          </p:cNvSpPr>
          <p:nvPr>
            <p:ph type="ftr" sz="quarter" idx="4294967295"/>
          </p:nvPr>
        </p:nvSpPr>
        <p:spPr bwMode="auto">
          <a:xfrm rot="5400000">
            <a:off x="6989763" y="3736975"/>
            <a:ext cx="32004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fi-FI" smtClean="0">
                <a:solidFill>
                  <a:schemeClr val="tx2"/>
                </a:solidFill>
              </a:rPr>
              <a:t>Riitta Ala-Luhtala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646" y="4869160"/>
            <a:ext cx="2292388" cy="168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38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85000" lnSpcReduction="20000"/>
          </a:bodyPr>
          <a:lstStyle/>
          <a:p>
            <a:pPr lvl="0"/>
            <a:endParaRPr lang="fi-FI" dirty="0" smtClean="0"/>
          </a:p>
          <a:p>
            <a:pPr lvl="0"/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/>
              <a:t>balance</a:t>
            </a:r>
            <a:r>
              <a:rPr lang="fi-FI" dirty="0"/>
              <a:t> </a:t>
            </a:r>
            <a:r>
              <a:rPr lang="fi-FI" dirty="0" err="1"/>
              <a:t>between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partners</a:t>
            </a:r>
            <a:r>
              <a:rPr lang="fi-FI" dirty="0"/>
              <a:t>´ </a:t>
            </a:r>
            <a:r>
              <a:rPr lang="fi-FI" dirty="0" err="1"/>
              <a:t>efforts</a:t>
            </a:r>
            <a:r>
              <a:rPr lang="fi-FI" dirty="0"/>
              <a:t> and </a:t>
            </a:r>
            <a:r>
              <a:rPr lang="fi-FI" dirty="0" err="1"/>
              <a:t>contribution</a:t>
            </a:r>
            <a:r>
              <a:rPr lang="fi-FI" dirty="0"/>
              <a:t> to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relationship</a:t>
            </a:r>
            <a:r>
              <a:rPr lang="fi-FI" dirty="0"/>
              <a:t> and </a:t>
            </a:r>
            <a:r>
              <a:rPr lang="fi-FI" dirty="0" err="1"/>
              <a:t>what</a:t>
            </a:r>
            <a:r>
              <a:rPr lang="fi-FI" dirty="0"/>
              <a:t> </a:t>
            </a:r>
            <a:r>
              <a:rPr lang="fi-FI" dirty="0" err="1"/>
              <a:t>they</a:t>
            </a:r>
            <a:r>
              <a:rPr lang="fi-FI" dirty="0"/>
              <a:t> </a:t>
            </a:r>
            <a:r>
              <a:rPr lang="fi-FI" dirty="0" err="1"/>
              <a:t>gain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it -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sense</a:t>
            </a:r>
            <a:r>
              <a:rPr lang="fi-FI" dirty="0"/>
              <a:t> of </a:t>
            </a:r>
            <a:r>
              <a:rPr lang="fi-FI" dirty="0" err="1"/>
              <a:t>justice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 smtClean="0"/>
              <a:t>relationship</a:t>
            </a:r>
            <a:r>
              <a:rPr lang="fi-FI" dirty="0" smtClean="0"/>
              <a:t>.</a:t>
            </a:r>
            <a:endParaRPr lang="fi-FI" dirty="0"/>
          </a:p>
          <a:p>
            <a:pPr lvl="0"/>
            <a:r>
              <a:rPr lang="fi-FI" dirty="0" err="1"/>
              <a:t>Adequate</a:t>
            </a:r>
            <a:r>
              <a:rPr lang="fi-FI" dirty="0"/>
              <a:t> </a:t>
            </a:r>
            <a:r>
              <a:rPr lang="fi-FI" dirty="0" err="1"/>
              <a:t>social</a:t>
            </a:r>
            <a:r>
              <a:rPr lang="fi-FI" dirty="0"/>
              <a:t> </a:t>
            </a:r>
            <a:r>
              <a:rPr lang="fi-FI" dirty="0" err="1"/>
              <a:t>support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 smtClean="0"/>
              <a:t>partner</a:t>
            </a:r>
            <a:r>
              <a:rPr lang="fi-FI" dirty="0" smtClean="0"/>
              <a:t>.</a:t>
            </a:r>
            <a:endParaRPr lang="fi-FI" dirty="0"/>
          </a:p>
          <a:p>
            <a:pPr lvl="0"/>
            <a:r>
              <a:rPr lang="fi-FI" dirty="0" err="1"/>
              <a:t>Taking</a:t>
            </a:r>
            <a:r>
              <a:rPr lang="fi-FI" dirty="0"/>
              <a:t> </a:t>
            </a:r>
            <a:r>
              <a:rPr lang="fi-FI" dirty="0" err="1"/>
              <a:t>care</a:t>
            </a:r>
            <a:r>
              <a:rPr lang="fi-FI" dirty="0"/>
              <a:t> of </a:t>
            </a:r>
            <a:r>
              <a:rPr lang="fi-FI" dirty="0" err="1"/>
              <a:t>one</a:t>
            </a:r>
            <a:r>
              <a:rPr lang="fi-FI" dirty="0"/>
              <a:t> </a:t>
            </a:r>
            <a:r>
              <a:rPr lang="fi-FI" dirty="0" err="1"/>
              <a:t>another</a:t>
            </a:r>
            <a:r>
              <a:rPr lang="fi-FI" dirty="0"/>
              <a:t>, </a:t>
            </a:r>
            <a:r>
              <a:rPr lang="fi-FI" dirty="0" err="1"/>
              <a:t>mental</a:t>
            </a:r>
            <a:r>
              <a:rPr lang="fi-FI" dirty="0"/>
              <a:t> and </a:t>
            </a:r>
            <a:r>
              <a:rPr lang="fi-FI" dirty="0" err="1"/>
              <a:t>emotional</a:t>
            </a:r>
            <a:r>
              <a:rPr lang="fi-FI" dirty="0"/>
              <a:t> </a:t>
            </a:r>
            <a:r>
              <a:rPr lang="fi-FI" dirty="0" err="1"/>
              <a:t>support</a:t>
            </a:r>
            <a:r>
              <a:rPr lang="fi-FI" dirty="0"/>
              <a:t>, </a:t>
            </a:r>
            <a:r>
              <a:rPr lang="fi-FI" dirty="0" err="1"/>
              <a:t>assistance</a:t>
            </a:r>
            <a:r>
              <a:rPr lang="fi-FI" dirty="0"/>
              <a:t>, </a:t>
            </a:r>
            <a:r>
              <a:rPr lang="fi-FI" dirty="0" err="1"/>
              <a:t>appreciation</a:t>
            </a:r>
            <a:r>
              <a:rPr lang="fi-FI" dirty="0"/>
              <a:t> and </a:t>
            </a:r>
            <a:r>
              <a:rPr lang="fi-FI" dirty="0" err="1" smtClean="0"/>
              <a:t>respect</a:t>
            </a:r>
            <a:r>
              <a:rPr lang="fi-FI" dirty="0" smtClean="0"/>
              <a:t>.</a:t>
            </a:r>
            <a:endParaRPr lang="fi-FI" dirty="0"/>
          </a:p>
          <a:p>
            <a:r>
              <a:rPr lang="fi-FI" dirty="0" err="1"/>
              <a:t>Ability</a:t>
            </a:r>
            <a:r>
              <a:rPr lang="fi-FI" dirty="0"/>
              <a:t> to </a:t>
            </a:r>
            <a:r>
              <a:rPr lang="fi-FI" dirty="0" err="1"/>
              <a:t>deal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conflicts</a:t>
            </a:r>
            <a:r>
              <a:rPr lang="fi-FI" dirty="0"/>
              <a:t> in a </a:t>
            </a:r>
            <a:r>
              <a:rPr lang="fi-FI" dirty="0" err="1"/>
              <a:t>constructive</a:t>
            </a:r>
            <a:r>
              <a:rPr lang="fi-FI" dirty="0"/>
              <a:t> </a:t>
            </a:r>
            <a:r>
              <a:rPr lang="fi-FI" dirty="0" err="1" smtClean="0"/>
              <a:t>way</a:t>
            </a:r>
            <a:r>
              <a:rPr lang="fi-FI" dirty="0" smtClean="0"/>
              <a:t>. </a:t>
            </a:r>
          </a:p>
          <a:p>
            <a:pPr lvl="0"/>
            <a:r>
              <a:rPr lang="fi-FI" dirty="0" err="1"/>
              <a:t>Satisfying</a:t>
            </a:r>
            <a:r>
              <a:rPr lang="fi-FI" dirty="0"/>
              <a:t> </a:t>
            </a:r>
            <a:r>
              <a:rPr lang="fi-FI" dirty="0" err="1"/>
              <a:t>sexual</a:t>
            </a:r>
            <a:r>
              <a:rPr lang="fi-FI" dirty="0"/>
              <a:t> </a:t>
            </a:r>
            <a:r>
              <a:rPr lang="fi-FI" dirty="0" err="1"/>
              <a:t>interaction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</a:t>
            </a:r>
            <a:r>
              <a:rPr lang="fi-FI" dirty="0" err="1"/>
              <a:t>meets</a:t>
            </a:r>
            <a:r>
              <a:rPr lang="fi-FI" dirty="0"/>
              <a:t> </a:t>
            </a:r>
            <a:r>
              <a:rPr lang="fi-FI" dirty="0" err="1"/>
              <a:t>both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partners</a:t>
            </a:r>
            <a:r>
              <a:rPr lang="fi-FI" dirty="0"/>
              <a:t>´ </a:t>
            </a:r>
            <a:r>
              <a:rPr lang="fi-FI" dirty="0" err="1" smtClean="0"/>
              <a:t>needs</a:t>
            </a:r>
            <a:r>
              <a:rPr lang="fi-FI" dirty="0" smtClean="0"/>
              <a:t>.</a:t>
            </a:r>
            <a:endParaRPr lang="fi-FI" dirty="0"/>
          </a:p>
          <a:p>
            <a:endParaRPr lang="fi-FI" dirty="0" smtClean="0"/>
          </a:p>
          <a:p>
            <a:pPr marL="0" indent="0">
              <a:buNone/>
            </a:pPr>
            <a:r>
              <a:rPr lang="fi-FI" dirty="0" smtClean="0"/>
              <a:t>Osmo Kontula (10/2012)</a:t>
            </a:r>
            <a:endParaRPr lang="fi-FI" dirty="0"/>
          </a:p>
          <a:p>
            <a:pPr marL="0" indent="0">
              <a:buNone/>
            </a:pPr>
            <a:r>
              <a:rPr lang="fi-FI" dirty="0"/>
              <a:t> 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697850"/>
          </a:xfrm>
        </p:spPr>
        <p:txBody>
          <a:bodyPr>
            <a:normAutofit fontScale="90000"/>
          </a:bodyPr>
          <a:lstStyle/>
          <a:p>
            <a:r>
              <a:rPr lang="fi-FI" b="1" dirty="0" err="1"/>
              <a:t>Factors</a:t>
            </a:r>
            <a:r>
              <a:rPr lang="fi-FI" b="1" dirty="0"/>
              <a:t> of a </a:t>
            </a:r>
            <a:r>
              <a:rPr lang="fi-FI" b="1" dirty="0" err="1"/>
              <a:t>happy</a:t>
            </a:r>
            <a:r>
              <a:rPr lang="fi-FI" b="1" dirty="0"/>
              <a:t> </a:t>
            </a:r>
            <a:r>
              <a:rPr lang="fi-FI" b="1" dirty="0" err="1"/>
              <a:t>relationship</a:t>
            </a:r>
            <a:r>
              <a:rPr lang="fi-FI" b="1" dirty="0"/>
              <a:t/>
            </a:r>
            <a:br>
              <a:rPr lang="fi-FI" b="1" dirty="0"/>
            </a:br>
            <a:endParaRPr lang="fi-FI" b="1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smtClean="0"/>
              <a:t>Esityksen nimi, Tekijä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ctr"/>
            <a:fld id="{D4D44B77-0983-4D52-A791-170EBFB67319}" type="datetime1">
              <a:rPr lang="fi-FI" smtClean="0"/>
              <a:pPr algn="ctr"/>
              <a:t>21.5.2014</a:t>
            </a:fld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>
              <a:lnSpc>
                <a:spcPct val="150000"/>
              </a:lnSpc>
            </a:pPr>
            <a:fld id="{A21B3C9D-2216-4654-BA0D-BC845F522F6D}" type="slidenum">
              <a:rPr lang="fi-FI" smtClean="0"/>
              <a:pPr algn="ctr">
                <a:lnSpc>
                  <a:spcPct val="150000"/>
                </a:lnSpc>
              </a:pPr>
              <a:t>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02286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608C7E-A582-48B9-9F81-0407370A3F5D}" type="datetime1">
              <a:rPr lang="fi-FI" smtClean="0"/>
              <a:pPr>
                <a:defRPr/>
              </a:pPr>
              <a:t>21.5.2014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Riitta Ala-Luhtala</a:t>
            </a:r>
            <a:endParaRPr lang="fi-FI"/>
          </a:p>
        </p:txBody>
      </p:sp>
      <p:sp>
        <p:nvSpPr>
          <p:cNvPr id="4" name="Suorakulmio 3"/>
          <p:cNvSpPr/>
          <p:nvPr/>
        </p:nvSpPr>
        <p:spPr>
          <a:xfrm>
            <a:off x="1037474" y="2564904"/>
            <a:ext cx="7056784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i-FI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Parents</a:t>
            </a:r>
            <a:r>
              <a:rPr lang="fi-FI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feel</a:t>
            </a:r>
            <a:r>
              <a:rPr lang="fi-FI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fi-FI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fi-FI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quality</a:t>
            </a:r>
            <a:r>
              <a:rPr lang="fi-FI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i-FI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fi-FI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fi-FI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fi-FI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less</a:t>
            </a:r>
            <a:r>
              <a:rPr lang="fi-FI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functioning</a:t>
            </a:r>
            <a:r>
              <a:rPr lang="fi-FI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fi-FI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fi-FI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i-FI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couples</a:t>
            </a:r>
            <a:r>
              <a:rPr lang="fi-FI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fi-FI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 </a:t>
            </a:r>
            <a:r>
              <a:rPr lang="fi-FI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children</a:t>
            </a:r>
            <a:r>
              <a:rPr lang="fi-FI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fi-FI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3B0EE5-E8FC-4659-A1C2-265F7E66E753}" type="datetime1">
              <a:rPr lang="fi-FI" smtClean="0"/>
              <a:pPr>
                <a:defRPr/>
              </a:pPr>
              <a:t>21.5.2014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Riitta Ala-Luhtala</a:t>
            </a:r>
            <a:endParaRPr lang="fi-FI"/>
          </a:p>
        </p:txBody>
      </p:sp>
      <p:sp>
        <p:nvSpPr>
          <p:cNvPr id="5" name="Suorakulmio 4"/>
          <p:cNvSpPr/>
          <p:nvPr/>
        </p:nvSpPr>
        <p:spPr>
          <a:xfrm>
            <a:off x="539552" y="908720"/>
            <a:ext cx="835292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/>
              <a:t>WHY IS THE PERIOD WITH CHILDREN STRENUOUS FOR THE INTIMATE RELATIONSHIP?</a:t>
            </a:r>
            <a:endParaRPr lang="fi-FI" sz="2800" b="1" dirty="0"/>
          </a:p>
          <a:p>
            <a:endParaRPr lang="fi-FI" sz="2800" b="1" dirty="0" smtClean="0"/>
          </a:p>
          <a:p>
            <a:r>
              <a:rPr lang="fi-FI" sz="2800" dirty="0" smtClean="0"/>
              <a:t>• </a:t>
            </a:r>
            <a:r>
              <a:rPr lang="en-GB" sz="2800" dirty="0"/>
              <a:t>Changes in life are stressful – even positive </a:t>
            </a:r>
            <a:r>
              <a:rPr lang="en-GB" sz="2800" dirty="0" smtClean="0"/>
              <a:t>changes.</a:t>
            </a:r>
            <a:endParaRPr lang="fi-FI" sz="2800" dirty="0"/>
          </a:p>
          <a:p>
            <a:r>
              <a:rPr lang="fi-FI" sz="2800" dirty="0" smtClean="0"/>
              <a:t>• </a:t>
            </a:r>
            <a:r>
              <a:rPr lang="fi-FI" sz="2800" dirty="0" err="1"/>
              <a:t>Household</a:t>
            </a:r>
            <a:r>
              <a:rPr lang="fi-FI" sz="2800" dirty="0"/>
              <a:t> </a:t>
            </a:r>
            <a:r>
              <a:rPr lang="fi-FI" sz="2800" dirty="0" err="1"/>
              <a:t>chores</a:t>
            </a:r>
            <a:r>
              <a:rPr lang="fi-FI" sz="2800" dirty="0"/>
              <a:t> and </a:t>
            </a:r>
            <a:r>
              <a:rPr lang="fi-FI" sz="2800" dirty="0" err="1"/>
              <a:t>responsibilities</a:t>
            </a:r>
            <a:r>
              <a:rPr lang="fi-FI" sz="2800" dirty="0"/>
              <a:t> </a:t>
            </a:r>
            <a:r>
              <a:rPr lang="fi-FI" sz="2800" dirty="0" err="1" smtClean="0"/>
              <a:t>increase</a:t>
            </a:r>
            <a:r>
              <a:rPr lang="fi-FI" sz="2800" dirty="0" smtClean="0"/>
              <a:t>. </a:t>
            </a:r>
          </a:p>
          <a:p>
            <a:r>
              <a:rPr lang="fi-FI" sz="2800" dirty="0" smtClean="0"/>
              <a:t>•</a:t>
            </a:r>
            <a:r>
              <a:rPr lang="en-GB" sz="2800" dirty="0"/>
              <a:t>The partners have less leisure </a:t>
            </a:r>
            <a:r>
              <a:rPr lang="en-GB" sz="2800" dirty="0" smtClean="0"/>
              <a:t>time. </a:t>
            </a:r>
            <a:endParaRPr lang="fi-FI" sz="2800" dirty="0" smtClean="0"/>
          </a:p>
          <a:p>
            <a:r>
              <a:rPr lang="fi-FI" sz="2800" dirty="0" smtClean="0"/>
              <a:t>• </a:t>
            </a:r>
            <a:r>
              <a:rPr lang="fi-FI" sz="2800" dirty="0" err="1"/>
              <a:t>Opportunities</a:t>
            </a:r>
            <a:r>
              <a:rPr lang="fi-FI" sz="2800" dirty="0"/>
              <a:t> for </a:t>
            </a:r>
            <a:r>
              <a:rPr lang="fi-FI" sz="2800" dirty="0" err="1"/>
              <a:t>intimate</a:t>
            </a:r>
            <a:r>
              <a:rPr lang="fi-FI" sz="2800" dirty="0"/>
              <a:t> </a:t>
            </a:r>
            <a:r>
              <a:rPr lang="fi-FI" sz="2800" dirty="0" err="1"/>
              <a:t>interaction</a:t>
            </a:r>
            <a:r>
              <a:rPr lang="fi-FI" sz="2800" dirty="0"/>
              <a:t> </a:t>
            </a:r>
            <a:r>
              <a:rPr lang="fi-FI" sz="2800" dirty="0" err="1" smtClean="0"/>
              <a:t>decrease</a:t>
            </a:r>
            <a:r>
              <a:rPr lang="fi-FI" sz="2800" dirty="0" smtClean="0"/>
              <a:t>.</a:t>
            </a:r>
          </a:p>
          <a:p>
            <a:r>
              <a:rPr lang="fi-FI" sz="2800" dirty="0" smtClean="0"/>
              <a:t>•</a:t>
            </a:r>
            <a:r>
              <a:rPr lang="fi-FI" sz="2800" dirty="0" err="1"/>
              <a:t>The</a:t>
            </a:r>
            <a:r>
              <a:rPr lang="fi-FI" sz="2800" dirty="0"/>
              <a:t> </a:t>
            </a:r>
            <a:r>
              <a:rPr lang="fi-FI" sz="2800" dirty="0" err="1"/>
              <a:t>economic</a:t>
            </a:r>
            <a:r>
              <a:rPr lang="fi-FI" sz="2800" dirty="0"/>
              <a:t> </a:t>
            </a:r>
            <a:r>
              <a:rPr lang="fi-FI" sz="2800" dirty="0" err="1"/>
              <a:t>situation</a:t>
            </a:r>
            <a:r>
              <a:rPr lang="fi-FI" sz="2800" dirty="0"/>
              <a:t> </a:t>
            </a:r>
            <a:r>
              <a:rPr lang="fi-FI" sz="2800" dirty="0" err="1"/>
              <a:t>becomes</a:t>
            </a:r>
            <a:r>
              <a:rPr lang="fi-FI" sz="2800" dirty="0"/>
              <a:t> </a:t>
            </a:r>
            <a:r>
              <a:rPr lang="fi-FI" sz="2800" dirty="0" err="1"/>
              <a:t>more</a:t>
            </a:r>
            <a:r>
              <a:rPr lang="fi-FI" sz="2800" dirty="0"/>
              <a:t> </a:t>
            </a:r>
            <a:r>
              <a:rPr lang="fi-FI" sz="2800" dirty="0" err="1"/>
              <a:t>difficult</a:t>
            </a:r>
            <a:r>
              <a:rPr lang="fi-FI" sz="2800" dirty="0"/>
              <a:t> </a:t>
            </a:r>
            <a:endParaRPr lang="fi-FI" sz="2800" dirty="0" smtClean="0"/>
          </a:p>
          <a:p>
            <a:r>
              <a:rPr lang="fi-FI" sz="2800" dirty="0" smtClean="0"/>
              <a:t>  /</a:t>
            </a:r>
            <a:r>
              <a:rPr lang="fi-FI" sz="2800" dirty="0" err="1" smtClean="0"/>
              <a:t>challenging</a:t>
            </a:r>
            <a:r>
              <a:rPr lang="fi-FI" sz="2800" dirty="0" smtClean="0"/>
              <a:t>.</a:t>
            </a:r>
          </a:p>
          <a:p>
            <a:r>
              <a:rPr lang="fi-FI" sz="2400" dirty="0" smtClean="0"/>
              <a:t>(Anna Rönkä &amp; Kaisa Malinen, 2011)</a:t>
            </a:r>
            <a:endParaRPr lang="fi-FI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5B6DF5-90D6-471B-868F-93C551AEAD97}" type="datetime1">
              <a:rPr lang="fi-FI" smtClean="0"/>
              <a:pPr>
                <a:defRPr/>
              </a:pPr>
              <a:t>21.5.2014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Riitta Ala-Luhtala</a:t>
            </a:r>
            <a:endParaRPr lang="fi-FI"/>
          </a:p>
        </p:txBody>
      </p:sp>
      <p:sp>
        <p:nvSpPr>
          <p:cNvPr id="5" name="Suorakulmio 4"/>
          <p:cNvSpPr/>
          <p:nvPr/>
        </p:nvSpPr>
        <p:spPr>
          <a:xfrm>
            <a:off x="431032" y="692696"/>
            <a:ext cx="846144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3200" b="1" dirty="0"/>
              <a:t>WHY IS IT IMPORTANT TO SUPPORT PARTNERS?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 err="1" smtClean="0"/>
              <a:t>The</a:t>
            </a:r>
            <a:r>
              <a:rPr lang="fi-FI" sz="2400" dirty="0" smtClean="0"/>
              <a:t> </a:t>
            </a:r>
            <a:r>
              <a:rPr lang="fi-FI" sz="2400" dirty="0" err="1"/>
              <a:t>effects</a:t>
            </a:r>
            <a:r>
              <a:rPr lang="fi-FI" sz="2400" dirty="0"/>
              <a:t> of </a:t>
            </a:r>
            <a:r>
              <a:rPr lang="fi-FI" sz="2400" dirty="0" err="1"/>
              <a:t>the</a:t>
            </a:r>
            <a:r>
              <a:rPr lang="fi-FI" sz="2400" dirty="0"/>
              <a:t> </a:t>
            </a:r>
            <a:r>
              <a:rPr lang="fi-FI" sz="2400" dirty="0" err="1"/>
              <a:t>well-being</a:t>
            </a:r>
            <a:r>
              <a:rPr lang="fi-FI" sz="2400" dirty="0"/>
              <a:t> of </a:t>
            </a:r>
            <a:r>
              <a:rPr lang="fi-FI" sz="2400" dirty="0" err="1"/>
              <a:t>the</a:t>
            </a:r>
            <a:r>
              <a:rPr lang="fi-FI" sz="2400" dirty="0"/>
              <a:t> </a:t>
            </a:r>
            <a:r>
              <a:rPr lang="fi-FI" sz="2400" dirty="0" err="1"/>
              <a:t>partners</a:t>
            </a:r>
            <a:r>
              <a:rPr lang="fi-FI" sz="2400" dirty="0"/>
              <a:t> </a:t>
            </a:r>
            <a:r>
              <a:rPr lang="fi-FI" sz="2400" dirty="0" err="1"/>
              <a:t>are</a:t>
            </a:r>
            <a:r>
              <a:rPr lang="fi-FI" sz="2400" dirty="0"/>
              <a:t> </a:t>
            </a:r>
            <a:r>
              <a:rPr lang="fi-FI" sz="2400" dirty="0" err="1"/>
              <a:t>reflected</a:t>
            </a:r>
            <a:r>
              <a:rPr lang="fi-FI" sz="2400" dirty="0"/>
              <a:t> in </a:t>
            </a:r>
            <a:r>
              <a:rPr lang="fi-FI" sz="2400" dirty="0" err="1"/>
              <a:t>many</a:t>
            </a:r>
            <a:r>
              <a:rPr lang="fi-FI" sz="2400" dirty="0"/>
              <a:t> </a:t>
            </a:r>
            <a:r>
              <a:rPr lang="fi-FI" sz="2400" dirty="0" err="1"/>
              <a:t>aspects</a:t>
            </a:r>
            <a:r>
              <a:rPr lang="fi-FI" sz="2400" dirty="0"/>
              <a:t> of life  – </a:t>
            </a:r>
            <a:r>
              <a:rPr lang="fi-FI" sz="2400" dirty="0" err="1"/>
              <a:t>They</a:t>
            </a:r>
            <a:r>
              <a:rPr lang="fi-FI" sz="2400" dirty="0"/>
              <a:t> </a:t>
            </a:r>
            <a:r>
              <a:rPr lang="fi-FI" sz="2400" dirty="0" err="1"/>
              <a:t>are</a:t>
            </a:r>
            <a:r>
              <a:rPr lang="fi-FI" sz="2400" dirty="0"/>
              <a:t> </a:t>
            </a:r>
            <a:r>
              <a:rPr lang="fi-FI" sz="2400" dirty="0" err="1"/>
              <a:t>clearly</a:t>
            </a:r>
            <a:r>
              <a:rPr lang="fi-FI" sz="2400" dirty="0"/>
              <a:t> </a:t>
            </a:r>
            <a:r>
              <a:rPr lang="fi-FI" sz="2400" dirty="0" err="1"/>
              <a:t>reflected</a:t>
            </a:r>
            <a:r>
              <a:rPr lang="fi-FI" sz="2400" dirty="0"/>
              <a:t> in </a:t>
            </a:r>
            <a:r>
              <a:rPr lang="fi-FI" sz="2400" dirty="0" err="1"/>
              <a:t>the</a:t>
            </a:r>
            <a:r>
              <a:rPr lang="fi-FI" sz="2400" dirty="0"/>
              <a:t> </a:t>
            </a:r>
            <a:r>
              <a:rPr lang="fi-FI" sz="2400" dirty="0" err="1"/>
              <a:t>children's</a:t>
            </a:r>
            <a:r>
              <a:rPr lang="fi-FI" sz="2400" dirty="0"/>
              <a:t> </a:t>
            </a:r>
            <a:r>
              <a:rPr lang="fi-FI" sz="2400" dirty="0" err="1"/>
              <a:t>well-being</a:t>
            </a:r>
            <a:r>
              <a:rPr lang="fi-FI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 err="1" smtClean="0"/>
              <a:t>The</a:t>
            </a:r>
            <a:r>
              <a:rPr lang="fi-FI" sz="2400" dirty="0" smtClean="0"/>
              <a:t> </a:t>
            </a:r>
            <a:r>
              <a:rPr lang="fi-FI" sz="2400" dirty="0" err="1"/>
              <a:t>quality</a:t>
            </a:r>
            <a:r>
              <a:rPr lang="fi-FI" sz="2400" dirty="0"/>
              <a:t> of </a:t>
            </a:r>
            <a:r>
              <a:rPr lang="fi-FI" sz="2400" dirty="0" err="1"/>
              <a:t>the</a:t>
            </a:r>
            <a:r>
              <a:rPr lang="fi-FI" sz="2400" dirty="0"/>
              <a:t> </a:t>
            </a:r>
            <a:r>
              <a:rPr lang="fi-FI" sz="2400" dirty="0" err="1"/>
              <a:t>relationship</a:t>
            </a:r>
            <a:r>
              <a:rPr lang="fi-FI" sz="2400" dirty="0"/>
              <a:t> is </a:t>
            </a:r>
            <a:r>
              <a:rPr lang="fi-FI" sz="2400" dirty="0" err="1"/>
              <a:t>reflected</a:t>
            </a:r>
            <a:r>
              <a:rPr lang="fi-FI" sz="2400" dirty="0"/>
              <a:t> in </a:t>
            </a:r>
            <a:r>
              <a:rPr lang="fi-FI" sz="2400" dirty="0" err="1"/>
              <a:t>the</a:t>
            </a:r>
            <a:r>
              <a:rPr lang="fi-FI" sz="2400" dirty="0"/>
              <a:t> </a:t>
            </a:r>
            <a:r>
              <a:rPr lang="fi-FI" sz="2400" dirty="0" err="1"/>
              <a:t>quality</a:t>
            </a:r>
            <a:r>
              <a:rPr lang="fi-FI" sz="2400" dirty="0"/>
              <a:t> of </a:t>
            </a:r>
            <a:r>
              <a:rPr lang="fi-FI" sz="2400" dirty="0" err="1"/>
              <a:t>parenting</a:t>
            </a:r>
            <a:r>
              <a:rPr lang="fi-FI" sz="2400" dirty="0"/>
              <a:t>, </a:t>
            </a:r>
            <a:r>
              <a:rPr lang="fi-FI" sz="2400" dirty="0" err="1"/>
              <a:t>which</a:t>
            </a:r>
            <a:r>
              <a:rPr lang="fi-FI" sz="2400" dirty="0"/>
              <a:t> in </a:t>
            </a:r>
            <a:r>
              <a:rPr lang="fi-FI" sz="2400" dirty="0" err="1"/>
              <a:t>turn</a:t>
            </a:r>
            <a:r>
              <a:rPr lang="fi-FI" sz="2400" dirty="0"/>
              <a:t> is </a:t>
            </a:r>
            <a:r>
              <a:rPr lang="fi-FI" sz="2400" dirty="0" err="1"/>
              <a:t>reflected</a:t>
            </a:r>
            <a:r>
              <a:rPr lang="fi-FI" sz="2400" dirty="0"/>
              <a:t> in </a:t>
            </a:r>
            <a:r>
              <a:rPr lang="fi-FI" sz="2400" dirty="0" err="1"/>
              <a:t>the</a:t>
            </a:r>
            <a:r>
              <a:rPr lang="fi-FI" sz="2400" dirty="0"/>
              <a:t> </a:t>
            </a:r>
            <a:r>
              <a:rPr lang="fi-FI" sz="2400" dirty="0" err="1"/>
              <a:t>children's</a:t>
            </a:r>
            <a:r>
              <a:rPr lang="fi-FI" sz="2400" dirty="0"/>
              <a:t> </a:t>
            </a:r>
            <a:r>
              <a:rPr lang="fi-FI" sz="2400" dirty="0" err="1"/>
              <a:t>well-being</a:t>
            </a:r>
            <a:r>
              <a:rPr lang="fi-FI" sz="24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 err="1" smtClean="0"/>
              <a:t>The</a:t>
            </a:r>
            <a:r>
              <a:rPr lang="fi-FI" sz="2400" dirty="0" smtClean="0"/>
              <a:t> </a:t>
            </a:r>
            <a:r>
              <a:rPr lang="fi-FI" sz="2400" dirty="0" err="1"/>
              <a:t>satisfaction</a:t>
            </a:r>
            <a:r>
              <a:rPr lang="fi-FI" sz="2400" dirty="0"/>
              <a:t> in </a:t>
            </a:r>
            <a:r>
              <a:rPr lang="fi-FI" sz="2400" dirty="0" err="1"/>
              <a:t>the</a:t>
            </a:r>
            <a:r>
              <a:rPr lang="fi-FI" sz="2400" dirty="0"/>
              <a:t> </a:t>
            </a:r>
            <a:r>
              <a:rPr lang="fi-FI" sz="2400" dirty="0" err="1"/>
              <a:t>relationship</a:t>
            </a:r>
            <a:r>
              <a:rPr lang="fi-FI" sz="2400" dirty="0"/>
              <a:t> is </a:t>
            </a:r>
            <a:r>
              <a:rPr lang="fi-FI" sz="2400" dirty="0" err="1"/>
              <a:t>the</a:t>
            </a:r>
            <a:r>
              <a:rPr lang="fi-FI" sz="2400" dirty="0"/>
              <a:t> </a:t>
            </a:r>
            <a:r>
              <a:rPr lang="fi-FI" sz="2400" dirty="0" err="1"/>
              <a:t>most</a:t>
            </a:r>
            <a:r>
              <a:rPr lang="fi-FI" sz="2400" dirty="0"/>
              <a:t> </a:t>
            </a:r>
            <a:r>
              <a:rPr lang="fi-FI" sz="2400" dirty="0" err="1" smtClean="0"/>
              <a:t>important</a:t>
            </a:r>
            <a:endParaRPr lang="fi-FI" sz="2400" dirty="0" smtClean="0"/>
          </a:p>
          <a:p>
            <a:r>
              <a:rPr lang="fi-FI" sz="2400" dirty="0" smtClean="0"/>
              <a:t>     </a:t>
            </a:r>
            <a:r>
              <a:rPr lang="fi-FI" sz="2400" dirty="0" err="1" smtClean="0"/>
              <a:t>determinant</a:t>
            </a:r>
            <a:r>
              <a:rPr lang="fi-FI" sz="2400" dirty="0" smtClean="0"/>
              <a:t> </a:t>
            </a:r>
            <a:r>
              <a:rPr lang="fi-FI" sz="2400" dirty="0"/>
              <a:t>of an </a:t>
            </a:r>
            <a:r>
              <a:rPr lang="fi-FI" sz="2400" dirty="0" err="1"/>
              <a:t>individual's</a:t>
            </a:r>
            <a:r>
              <a:rPr lang="fi-FI" sz="2400" dirty="0"/>
              <a:t> </a:t>
            </a:r>
            <a:r>
              <a:rPr lang="fi-FI" sz="2400" dirty="0" err="1"/>
              <a:t>happiness</a:t>
            </a:r>
            <a:r>
              <a:rPr lang="fi-FI" sz="2400" dirty="0"/>
              <a:t>, </a:t>
            </a:r>
            <a:r>
              <a:rPr lang="fi-FI" sz="2400" dirty="0" err="1"/>
              <a:t>leaving</a:t>
            </a:r>
            <a:r>
              <a:rPr lang="fi-FI" sz="2400" dirty="0"/>
              <a:t> </a:t>
            </a:r>
            <a:r>
              <a:rPr lang="fi-FI" sz="2400" dirty="0" err="1"/>
              <a:t>behind</a:t>
            </a:r>
            <a:r>
              <a:rPr lang="fi-FI" sz="2400" dirty="0" smtClean="0"/>
              <a:t>,</a:t>
            </a:r>
          </a:p>
          <a:p>
            <a:r>
              <a:rPr lang="fi-FI" sz="2400" dirty="0"/>
              <a:t> </a:t>
            </a:r>
            <a:r>
              <a:rPr lang="fi-FI" sz="2400" dirty="0" smtClean="0"/>
              <a:t>    </a:t>
            </a:r>
            <a:r>
              <a:rPr lang="fi-FI" sz="2400" dirty="0" err="1" smtClean="0"/>
              <a:t>among</a:t>
            </a:r>
            <a:r>
              <a:rPr lang="fi-FI" sz="2400" dirty="0" smtClean="0"/>
              <a:t> </a:t>
            </a:r>
            <a:r>
              <a:rPr lang="fi-FI" sz="2400" dirty="0" err="1" smtClean="0"/>
              <a:t>other</a:t>
            </a:r>
            <a:r>
              <a:rPr lang="fi-FI" sz="2400" dirty="0" smtClean="0"/>
              <a:t> </a:t>
            </a:r>
            <a:r>
              <a:rPr lang="fi-FI" sz="2400" dirty="0" err="1"/>
              <a:t>things</a:t>
            </a:r>
            <a:r>
              <a:rPr lang="fi-FI" sz="2400" dirty="0"/>
              <a:t>, </a:t>
            </a:r>
            <a:r>
              <a:rPr lang="fi-FI" sz="2400" dirty="0" err="1"/>
              <a:t>satisfaction</a:t>
            </a:r>
            <a:r>
              <a:rPr lang="fi-FI" sz="2400" dirty="0"/>
              <a:t> </a:t>
            </a:r>
            <a:r>
              <a:rPr lang="fi-FI" sz="2400" dirty="0" err="1"/>
              <a:t>with</a:t>
            </a:r>
            <a:r>
              <a:rPr lang="fi-FI" sz="2400" dirty="0"/>
              <a:t> </a:t>
            </a:r>
            <a:r>
              <a:rPr lang="fi-FI" sz="2400" dirty="0" err="1"/>
              <a:t>work</a:t>
            </a:r>
            <a:r>
              <a:rPr lang="fi-FI" sz="2400" dirty="0"/>
              <a:t>, </a:t>
            </a:r>
            <a:r>
              <a:rPr lang="fi-FI" sz="2400" dirty="0" err="1"/>
              <a:t>health</a:t>
            </a:r>
            <a:r>
              <a:rPr lang="fi-FI" sz="2400" dirty="0"/>
              <a:t> and </a:t>
            </a:r>
            <a:r>
              <a:rPr lang="fi-FI" sz="2400" dirty="0" err="1" smtClean="0"/>
              <a:t>financial</a:t>
            </a:r>
            <a:endParaRPr lang="fi-FI" sz="2400" dirty="0" smtClean="0"/>
          </a:p>
          <a:p>
            <a:r>
              <a:rPr lang="fi-FI" sz="2400" dirty="0"/>
              <a:t> </a:t>
            </a:r>
            <a:r>
              <a:rPr lang="fi-FI" sz="2400" dirty="0" smtClean="0"/>
              <a:t>     </a:t>
            </a:r>
            <a:r>
              <a:rPr lang="fi-FI" sz="2400" dirty="0" err="1"/>
              <a:t>situation</a:t>
            </a:r>
            <a:r>
              <a:rPr lang="fi-FI" sz="2400" dirty="0"/>
              <a:t>.</a:t>
            </a:r>
          </a:p>
          <a:p>
            <a:endParaRPr lang="fi-FI" sz="2400" dirty="0" smtClean="0"/>
          </a:p>
          <a:p>
            <a:r>
              <a:rPr lang="fi-FI" dirty="0" smtClean="0"/>
              <a:t>(Kaisa Malinen 2011.)</a:t>
            </a:r>
            <a:endParaRPr lang="fi-FI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30058_jamk_mallipohja_kuvaton_suomi">
  <a:themeElements>
    <a:clrScheme name="JAMK värit">
      <a:dk1>
        <a:srgbClr val="4F4F4F"/>
      </a:dk1>
      <a:lt1>
        <a:srgbClr val="FFFFFF"/>
      </a:lt1>
      <a:dk2>
        <a:srgbClr val="4F4F4F"/>
      </a:dk2>
      <a:lt2>
        <a:srgbClr val="FFFFFF"/>
      </a:lt2>
      <a:accent1>
        <a:srgbClr val="5F5F5F"/>
      </a:accent1>
      <a:accent2>
        <a:srgbClr val="BED06A"/>
      </a:accent2>
      <a:accent3>
        <a:srgbClr val="0083A9"/>
      </a:accent3>
      <a:accent4>
        <a:srgbClr val="BFBFBF"/>
      </a:accent4>
      <a:accent5>
        <a:srgbClr val="92CDDC"/>
      </a:accent5>
      <a:accent6>
        <a:srgbClr val="76923C"/>
      </a:accent6>
      <a:hlink>
        <a:srgbClr val="0083A9"/>
      </a:hlink>
      <a:folHlink>
        <a:srgbClr val="76923C"/>
      </a:folHlink>
    </a:clrScheme>
    <a:fontScheme name="Jamk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30058_jamk_mallipohja_kuvaton_suomi</Template>
  <TotalTime>584</TotalTime>
  <Words>2076</Words>
  <Application>Microsoft Macintosh PowerPoint</Application>
  <PresentationFormat>Näytössä katseltava diaesitys (4:3)</PresentationFormat>
  <Paragraphs>278</Paragraphs>
  <Slides>23</Slides>
  <Notes>22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23</vt:i4>
      </vt:variant>
    </vt:vector>
  </HeadingPairs>
  <TitlesOfParts>
    <vt:vector size="24" baseType="lpstr">
      <vt:lpstr>30058_jamk_mallipohja_kuvaton_suomi</vt:lpstr>
      <vt:lpstr>Well-functioning intimate relationship</vt:lpstr>
      <vt:lpstr>PowerPoint-esitys</vt:lpstr>
      <vt:lpstr>content</vt:lpstr>
      <vt:lpstr>Well-functioning intimate relationship</vt:lpstr>
      <vt:lpstr>A well-functioning intimate relationship  – an intimate team?    </vt:lpstr>
      <vt:lpstr>Factors of a happy relationship </vt:lpstr>
      <vt:lpstr>PowerPoint-esitys</vt:lpstr>
      <vt:lpstr>PowerPoint-esitys</vt:lpstr>
      <vt:lpstr>PowerPoint-esitys</vt:lpstr>
      <vt:lpstr>PowerPoint-esitys</vt:lpstr>
      <vt:lpstr> pleasant sexual intimacy  </vt:lpstr>
      <vt:lpstr>Sexual intimacy </vt:lpstr>
      <vt:lpstr> SEXUAL COMMUNICATION  </vt:lpstr>
      <vt:lpstr>PowerPoint-esitys</vt:lpstr>
      <vt:lpstr>Exercises for increasing intimacy </vt:lpstr>
      <vt:lpstr>PowerPoint-esitys</vt:lpstr>
      <vt:lpstr>Sex during and after the pregnancy</vt:lpstr>
      <vt:lpstr>Sex during and after the pregnancy</vt:lpstr>
      <vt:lpstr>Sex during and after the pregnancy</vt:lpstr>
      <vt:lpstr>Sex during and after the pregnancy</vt:lpstr>
      <vt:lpstr>Sex during and after the pregnancy</vt:lpstr>
      <vt:lpstr>Intimate relationship, sexuality, breast-feeding  </vt:lpstr>
      <vt:lpstr>PowerPoint-esitys</vt:lpstr>
    </vt:vector>
  </TitlesOfParts>
  <Company>JAMK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PARISUHTEEN TOIMIVUUS Perheen hyvinvointia edistämässä</dc:title>
  <dc:creator>jamkad</dc:creator>
  <cp:lastModifiedBy>Hanna Mustonen</cp:lastModifiedBy>
  <cp:revision>118</cp:revision>
  <cp:lastPrinted>2014-05-18T10:07:13Z</cp:lastPrinted>
  <dcterms:created xsi:type="dcterms:W3CDTF">2011-02-15T12:05:12Z</dcterms:created>
  <dcterms:modified xsi:type="dcterms:W3CDTF">2014-05-21T16:44:24Z</dcterms:modified>
</cp:coreProperties>
</file>