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9" r:id="rId9"/>
    <p:sldId id="270" r:id="rId10"/>
    <p:sldId id="271" r:id="rId11"/>
    <p:sldId id="262" r:id="rId12"/>
    <p:sldId id="263" r:id="rId13"/>
    <p:sldId id="266" r:id="rId14"/>
    <p:sldId id="267" r:id="rId15"/>
    <p:sldId id="268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1F386D6-DBD8-47AA-992D-6E598A17FCC9}" type="datetimeFigureOut">
              <a:rPr lang="et-EE" smtClean="0"/>
              <a:pPr/>
              <a:t>20.05.2014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28D10EC-4423-44B3-AC12-C60BB7252336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3600" dirty="0" smtClean="0"/>
              <a:t>The significant transitions and situations of the lifetime of couples and families</a:t>
            </a:r>
            <a:endParaRPr lang="et-EE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Liina Animägi</a:t>
            </a:r>
            <a:endParaRPr lang="et-E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6325471"/>
            <a:ext cx="3240360" cy="3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24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Youth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Youth as a modern invention.</a:t>
            </a:r>
          </a:p>
          <a:p>
            <a:pPr lvl="1"/>
            <a:r>
              <a:rPr lang="et-EE" dirty="0" smtClean="0"/>
              <a:t>How is youth defined? Who is „youth“?</a:t>
            </a:r>
          </a:p>
          <a:p>
            <a:pPr lvl="1"/>
            <a:r>
              <a:rPr lang="et-EE" dirty="0" smtClean="0"/>
              <a:t>Youth as a period of trouble and self-discovery</a:t>
            </a:r>
          </a:p>
          <a:p>
            <a:pPr lvl="1"/>
            <a:r>
              <a:rPr lang="et-EE" dirty="0" smtClean="0"/>
              <a:t>What causes trouble?</a:t>
            </a:r>
          </a:p>
          <a:p>
            <a:pPr lvl="1"/>
            <a:r>
              <a:rPr lang="et-EE" dirty="0" smtClean="0"/>
              <a:t>Why is self-discovery so important?</a:t>
            </a:r>
          </a:p>
          <a:p>
            <a:pPr lvl="2"/>
            <a:r>
              <a:rPr lang="et-EE" dirty="0" smtClean="0"/>
              <a:t>Subcultures of youth</a:t>
            </a:r>
          </a:p>
          <a:p>
            <a:pPr lvl="2"/>
            <a:r>
              <a:rPr lang="et-EE" dirty="0" smtClean="0"/>
              <a:t>Sexuality</a:t>
            </a:r>
          </a:p>
          <a:p>
            <a:pPr lvl="2"/>
            <a:r>
              <a:rPr lang="et-EE" dirty="0" smtClean="0"/>
              <a:t>Transition from education to work (expansion of education)</a:t>
            </a:r>
          </a:p>
        </p:txBody>
      </p:sp>
    </p:spTree>
    <p:extLst>
      <p:ext uri="{BB962C8B-B14F-4D97-AF65-F5344CB8AC3E}">
        <p14:creationId xmlns:p14="http://schemas.microsoft.com/office/powerpoint/2010/main" val="1621598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Paretning/mothering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19. century, parenting was part of every lifecycle, due to the family structure.</a:t>
            </a:r>
          </a:p>
          <a:p>
            <a:r>
              <a:rPr lang="et-EE" dirty="0" smtClean="0"/>
              <a:t>In industrial societies there is “best” age to be parent.</a:t>
            </a:r>
          </a:p>
          <a:p>
            <a:pPr lvl="1"/>
            <a:r>
              <a:rPr lang="et-EE" dirty="0" smtClean="0"/>
              <a:t>Examples of changing expectations. </a:t>
            </a:r>
          </a:p>
          <a:p>
            <a:pPr lvl="1"/>
            <a:r>
              <a:rPr lang="et-EE" dirty="0" smtClean="0"/>
              <a:t>What defines the right time to become a parent?</a:t>
            </a:r>
            <a:endParaRPr lang="et-E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Parenting/mothering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What do parents have to do? What does it mean to be a good parent?</a:t>
            </a:r>
          </a:p>
          <a:p>
            <a:r>
              <a:rPr lang="et-EE" dirty="0" smtClean="0"/>
              <a:t>Conflict of expectations, different understandings of parenting and mothering.</a:t>
            </a:r>
          </a:p>
          <a:p>
            <a:pPr lvl="1"/>
            <a:r>
              <a:rPr lang="et-EE" dirty="0" smtClean="0"/>
              <a:t>Expectations of health-care workers</a:t>
            </a:r>
          </a:p>
          <a:p>
            <a:pPr lvl="1"/>
            <a:r>
              <a:rPr lang="et-EE" dirty="0" smtClean="0"/>
              <a:t>Expectations of relatives and friends</a:t>
            </a:r>
          </a:p>
          <a:p>
            <a:pPr lvl="1"/>
            <a:r>
              <a:rPr lang="et-EE" dirty="0" smtClean="0"/>
              <a:t>Expectations of spouse and myself.</a:t>
            </a:r>
          </a:p>
          <a:p>
            <a:pPr lvl="1"/>
            <a:endParaRPr lang="et-EE" dirty="0"/>
          </a:p>
          <a:p>
            <a:r>
              <a:rPr lang="et-EE" dirty="0" smtClean="0"/>
              <a:t>Different understandings/styles of parenting:</a:t>
            </a:r>
          </a:p>
          <a:p>
            <a:pPr lvl="1"/>
            <a:r>
              <a:rPr lang="et-EE" dirty="0" smtClean="0"/>
              <a:t>Biomedical</a:t>
            </a:r>
          </a:p>
          <a:p>
            <a:pPr lvl="1"/>
            <a:r>
              <a:rPr lang="et-EE" dirty="0" smtClean="0"/>
              <a:t>Educational</a:t>
            </a:r>
          </a:p>
          <a:p>
            <a:pPr lvl="1"/>
            <a:r>
              <a:rPr lang="et-EE" dirty="0" smtClean="0"/>
              <a:t>Spiritual, emotional</a:t>
            </a:r>
          </a:p>
          <a:p>
            <a:endParaRPr lang="et-EE" dirty="0"/>
          </a:p>
          <a:p>
            <a:endParaRPr lang="et-EE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Parenting/mothering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Examples of parenting ideologies</a:t>
            </a:r>
          </a:p>
          <a:p>
            <a:pPr lvl="1"/>
            <a:r>
              <a:rPr lang="et-EE" dirty="0" smtClean="0"/>
              <a:t>John Watson (American psychologist, behaviorism) </a:t>
            </a:r>
            <a:r>
              <a:rPr lang="en-US" i="1" dirty="0"/>
              <a:t>Psychological Care of Infant and Child</a:t>
            </a:r>
            <a:r>
              <a:rPr lang="en-US" dirty="0"/>
              <a:t> </a:t>
            </a:r>
            <a:r>
              <a:rPr lang="et-EE" dirty="0" smtClean="0"/>
              <a:t>,</a:t>
            </a:r>
            <a:r>
              <a:rPr lang="en-US" dirty="0" smtClean="0"/>
              <a:t>1928</a:t>
            </a:r>
            <a:r>
              <a:rPr lang="et-EE" dirty="0" smtClean="0"/>
              <a:t>.</a:t>
            </a:r>
          </a:p>
          <a:p>
            <a:pPr lvl="2"/>
            <a:r>
              <a:rPr lang="et-EE" dirty="0" smtClean="0"/>
              <a:t>Watson’s psychology was influential on the first half of 20th century. </a:t>
            </a:r>
          </a:p>
          <a:p>
            <a:pPr lvl="2"/>
            <a:r>
              <a:rPr lang="et-EE" dirty="0" smtClean="0"/>
              <a:t>Children needed strict discipline: rigid sleep patterns, feeding and toilet schedules. Discipline helps to build up a character. </a:t>
            </a:r>
            <a:endParaRPr lang="et-EE" dirty="0"/>
          </a:p>
          <a:p>
            <a:pPr lvl="2"/>
            <a:r>
              <a:rPr lang="et-EE" dirty="0" smtClean="0"/>
              <a:t>Mothers need to be emotionally detached from their infants. 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Benjamin Spock 1950s. </a:t>
            </a:r>
          </a:p>
          <a:p>
            <a:pPr lvl="2"/>
            <a:r>
              <a:rPr lang="et-EE" dirty="0" smtClean="0"/>
              <a:t>Mothers should feed babies on demand, provide affection and attention. </a:t>
            </a:r>
          </a:p>
          <a:p>
            <a:pPr lvl="2"/>
            <a:r>
              <a:rPr lang="et-EE" dirty="0" smtClean="0"/>
              <a:t>Mothers should follow their own instincts. More permissive ideology of parenting.</a:t>
            </a:r>
          </a:p>
          <a:p>
            <a:pPr lvl="2"/>
            <a:endParaRPr lang="et-EE" dirty="0"/>
          </a:p>
          <a:p>
            <a:r>
              <a:rPr lang="et-EE" dirty="0" smtClean="0"/>
              <a:t>These different understandings of parenting are being influenced by prevalent ideologies in society. </a:t>
            </a:r>
          </a:p>
          <a:p>
            <a:r>
              <a:rPr lang="et-EE" dirty="0" smtClean="0"/>
              <a:t>Today’s parenting styles? </a:t>
            </a:r>
          </a:p>
          <a:p>
            <a:r>
              <a:rPr lang="et-EE" dirty="0" smtClean="0"/>
              <a:t>Key questions regarding being a good mother?</a:t>
            </a:r>
          </a:p>
        </p:txBody>
      </p:sp>
    </p:spTree>
    <p:extLst>
      <p:ext uri="{BB962C8B-B14F-4D97-AF65-F5344CB8AC3E}">
        <p14:creationId xmlns:p14="http://schemas.microsoft.com/office/powerpoint/2010/main" val="3203026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Parenting/mothering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Fatherhood</a:t>
            </a:r>
          </a:p>
          <a:p>
            <a:pPr lvl="1"/>
            <a:r>
              <a:rPr lang="et-EE" dirty="0" smtClean="0"/>
              <a:t>What does a good father do?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We can see changes in expectations towards fathers.</a:t>
            </a:r>
          </a:p>
          <a:p>
            <a:pPr lvl="1"/>
            <a:r>
              <a:rPr lang="et-EE" dirty="0" smtClean="0"/>
              <a:t>1930s-1970s „Absent father“. WWII, breadwinning.</a:t>
            </a:r>
          </a:p>
          <a:p>
            <a:pPr lvl="1"/>
            <a:r>
              <a:rPr lang="et-EE" dirty="0" smtClean="0"/>
              <a:t>1980-s role of father at home increased. Equality of opportunity, egalitarian approach to parenting. 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Legal approaches to fatherhood:</a:t>
            </a:r>
          </a:p>
          <a:p>
            <a:pPr lvl="2"/>
            <a:r>
              <a:rPr lang="et-EE" dirty="0" smtClean="0"/>
              <a:t>Parental leave policies around the world. </a:t>
            </a:r>
            <a:endParaRPr lang="et-EE" dirty="0"/>
          </a:p>
          <a:p>
            <a:pPr lvl="1"/>
            <a:endParaRPr lang="et-EE" dirty="0" smtClean="0"/>
          </a:p>
          <a:p>
            <a:pPr lvl="1"/>
            <a:r>
              <a:rPr lang="et-EE" dirty="0" smtClean="0"/>
              <a:t>Fathers after divorce and separation?</a:t>
            </a:r>
          </a:p>
        </p:txBody>
      </p:sp>
    </p:spTree>
    <p:extLst>
      <p:ext uri="{BB962C8B-B14F-4D97-AF65-F5344CB8AC3E}">
        <p14:creationId xmlns:p14="http://schemas.microsoft.com/office/powerpoint/2010/main" val="625532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Marital breakdown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How can marriage or cohabitation end?</a:t>
            </a:r>
          </a:p>
          <a:p>
            <a:pPr lvl="1"/>
            <a:r>
              <a:rPr lang="et-EE" dirty="0" smtClean="0"/>
              <a:t>Divorce</a:t>
            </a:r>
          </a:p>
          <a:p>
            <a:pPr lvl="1"/>
            <a:r>
              <a:rPr lang="et-EE" dirty="0" smtClean="0"/>
              <a:t>Separation</a:t>
            </a:r>
          </a:p>
          <a:p>
            <a:pPr lvl="1"/>
            <a:r>
              <a:rPr lang="et-EE" dirty="0" smtClean="0"/>
              <a:t>Cohabitaton „for the sake of children“</a:t>
            </a:r>
          </a:p>
          <a:p>
            <a:endParaRPr lang="et-EE" dirty="0"/>
          </a:p>
          <a:p>
            <a:r>
              <a:rPr lang="et-EE" dirty="0" smtClean="0"/>
              <a:t>What are determinants influencing marital breakdown?</a:t>
            </a:r>
          </a:p>
          <a:p>
            <a:pPr lvl="1"/>
            <a:r>
              <a:rPr lang="et-EE" dirty="0"/>
              <a:t>Secularization of marriage, marriage as nonreligious, practical commitment. </a:t>
            </a:r>
          </a:p>
          <a:p>
            <a:pPr lvl="1"/>
            <a:r>
              <a:rPr lang="et-EE" dirty="0" smtClean="0"/>
              <a:t>Legal ease.</a:t>
            </a:r>
          </a:p>
          <a:p>
            <a:pPr lvl="1"/>
            <a:r>
              <a:rPr lang="et-EE" dirty="0" smtClean="0"/>
              <a:t>Longer life expectancy (divorce instead of a death of a spouse). </a:t>
            </a:r>
          </a:p>
          <a:p>
            <a:pPr lvl="1"/>
            <a:r>
              <a:rPr lang="et-EE" dirty="0" smtClean="0"/>
              <a:t>Individualism (choice and control over their lives), personal happiness.</a:t>
            </a:r>
          </a:p>
          <a:p>
            <a:pPr lvl="1"/>
            <a:r>
              <a:rPr lang="et-EE" dirty="0" smtClean="0"/>
              <a:t>Women’s participation of labour force, economic independence.</a:t>
            </a:r>
          </a:p>
        </p:txBody>
      </p:sp>
    </p:spTree>
    <p:extLst>
      <p:ext uri="{BB962C8B-B14F-4D97-AF65-F5344CB8AC3E}">
        <p14:creationId xmlns:p14="http://schemas.microsoft.com/office/powerpoint/2010/main" val="4069184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Old age and death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Ageing as biological process. What happens to the body?</a:t>
            </a:r>
          </a:p>
          <a:p>
            <a:endParaRPr lang="et-EE" dirty="0"/>
          </a:p>
          <a:p>
            <a:r>
              <a:rPr lang="et-EE" dirty="0" smtClean="0"/>
              <a:t>Ageing as a social process? </a:t>
            </a:r>
          </a:p>
          <a:p>
            <a:pPr lvl="1"/>
            <a:r>
              <a:rPr lang="et-EE" dirty="0" smtClean="0"/>
              <a:t>What changes in persons behaviour?</a:t>
            </a:r>
          </a:p>
          <a:p>
            <a:pPr lvl="1"/>
            <a:r>
              <a:rPr lang="et-EE" dirty="0" smtClean="0"/>
              <a:t>How persons roles change?</a:t>
            </a:r>
            <a:endParaRPr lang="et-EE" dirty="0"/>
          </a:p>
          <a:p>
            <a:pPr lvl="1"/>
            <a:r>
              <a:rPr lang="et-EE" dirty="0" smtClean="0"/>
              <a:t>How old is „old“?</a:t>
            </a:r>
          </a:p>
          <a:p>
            <a:pPr lvl="1"/>
            <a:r>
              <a:rPr lang="et-EE" dirty="0" smtClean="0"/>
              <a:t>How society perceives old age?</a:t>
            </a:r>
          </a:p>
          <a:p>
            <a:pPr lvl="1"/>
            <a:endParaRPr lang="et-EE" dirty="0"/>
          </a:p>
          <a:p>
            <a:r>
              <a:rPr lang="et-EE" dirty="0" smtClean="0"/>
              <a:t>Ageing populations as a societal problem?</a:t>
            </a:r>
          </a:p>
          <a:p>
            <a:pPr lvl="1"/>
            <a:r>
              <a:rPr lang="et-EE" dirty="0" smtClean="0"/>
              <a:t>Workforce, welfare.</a:t>
            </a:r>
          </a:p>
        </p:txBody>
      </p:sp>
    </p:spTree>
    <p:extLst>
      <p:ext uri="{BB962C8B-B14F-4D97-AF65-F5344CB8AC3E}">
        <p14:creationId xmlns:p14="http://schemas.microsoft.com/office/powerpoint/2010/main" val="3794905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Old age and death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Retirement</a:t>
            </a:r>
          </a:p>
          <a:p>
            <a:pPr lvl="1"/>
            <a:r>
              <a:rPr lang="et-EE" dirty="0" smtClean="0"/>
              <a:t>Function of retirement</a:t>
            </a:r>
          </a:p>
          <a:p>
            <a:pPr lvl="1"/>
            <a:r>
              <a:rPr lang="et-EE" dirty="0" smtClean="0"/>
              <a:t>Experience of retirement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Fragmentation of retirement in modern societies.</a:t>
            </a:r>
          </a:p>
          <a:p>
            <a:pPr lvl="1"/>
            <a:r>
              <a:rPr lang="et-EE" dirty="0" smtClean="0"/>
              <a:t>Changing self of a retired person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30209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Old age and death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Death</a:t>
            </a:r>
          </a:p>
          <a:p>
            <a:pPr lvl="1"/>
            <a:r>
              <a:rPr lang="et-EE" dirty="0" smtClean="0"/>
              <a:t>Perception of death in societies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How societies deal with death?</a:t>
            </a:r>
          </a:p>
          <a:p>
            <a:pPr lvl="1"/>
            <a:r>
              <a:rPr lang="et-EE" dirty="0" smtClean="0"/>
              <a:t>How individuals deal with death?</a:t>
            </a:r>
          </a:p>
          <a:p>
            <a:pPr lvl="1"/>
            <a:endParaRPr lang="et-EE" dirty="0"/>
          </a:p>
          <a:p>
            <a:pPr lvl="1"/>
            <a:r>
              <a:rPr lang="et-EE" dirty="0" smtClean="0"/>
              <a:t>Fear of death</a:t>
            </a:r>
          </a:p>
          <a:p>
            <a:pPr lvl="1"/>
            <a:r>
              <a:rPr lang="et-EE" dirty="0" smtClean="0"/>
              <a:t>Mourning, expressions of mourning.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3956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Summary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Life course approach can be valuable way of analyzing and understanding human life in societies.</a:t>
            </a:r>
          </a:p>
          <a:p>
            <a:endParaRPr lang="et-EE" dirty="0"/>
          </a:p>
          <a:p>
            <a:r>
              <a:rPr lang="et-EE" dirty="0" smtClean="0"/>
              <a:t>Significant events of life are influenced by societal expectations.</a:t>
            </a:r>
          </a:p>
          <a:p>
            <a:endParaRPr lang="et-EE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3221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Outline of a lecture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Life course approach</a:t>
            </a:r>
            <a:endParaRPr lang="et-EE" dirty="0"/>
          </a:p>
          <a:p>
            <a:r>
              <a:rPr lang="et-EE" dirty="0" smtClean="0"/>
              <a:t>Pregnancy and birth</a:t>
            </a:r>
          </a:p>
          <a:p>
            <a:r>
              <a:rPr lang="et-EE" dirty="0" smtClean="0"/>
              <a:t>Childhood</a:t>
            </a:r>
          </a:p>
          <a:p>
            <a:r>
              <a:rPr lang="et-EE" dirty="0" smtClean="0"/>
              <a:t>Youth</a:t>
            </a:r>
            <a:endParaRPr lang="et-EE" dirty="0"/>
          </a:p>
          <a:p>
            <a:r>
              <a:rPr lang="et-EE" dirty="0" smtClean="0"/>
              <a:t>Mothering/parenting</a:t>
            </a:r>
          </a:p>
          <a:p>
            <a:r>
              <a:rPr lang="et-EE" dirty="0" smtClean="0"/>
              <a:t>Marital breakdown</a:t>
            </a:r>
          </a:p>
          <a:p>
            <a:r>
              <a:rPr lang="et-EE" dirty="0" smtClean="0"/>
              <a:t>Old age and death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6325471"/>
            <a:ext cx="3240360" cy="3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8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Life course approach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Biological processes: birth, growing and ageing</a:t>
            </a:r>
          </a:p>
          <a:p>
            <a:r>
              <a:rPr lang="et-EE" dirty="0" smtClean="0"/>
              <a:t>Social processes: socialization, education, expectations of others, norms and traditions in society</a:t>
            </a:r>
          </a:p>
          <a:p>
            <a:r>
              <a:rPr lang="et-EE" dirty="0" smtClean="0"/>
              <a:t>Life course as model of changes in persons life. </a:t>
            </a:r>
          </a:p>
          <a:p>
            <a:r>
              <a:rPr lang="et-EE" dirty="0" smtClean="0"/>
              <a:t>Erikson’s model (1963): childhood, work, marriage, retirement, old age. First of it’s kind. Later models include more stages.</a:t>
            </a:r>
          </a:p>
          <a:p>
            <a:r>
              <a:rPr lang="et-EE" dirty="0" smtClean="0"/>
              <a:t>Stage of life characterized by crisis. </a:t>
            </a:r>
          </a:p>
          <a:p>
            <a:r>
              <a:rPr lang="et-EE" dirty="0" smtClean="0"/>
              <a:t>Transitions between stages as rites of passage.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Life course approach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Age as one determinant of stage</a:t>
            </a:r>
          </a:p>
          <a:p>
            <a:pPr lvl="1"/>
            <a:r>
              <a:rPr lang="et-EE" dirty="0" smtClean="0"/>
              <a:t>Expectations of society on age-groups. </a:t>
            </a:r>
          </a:p>
          <a:p>
            <a:pPr lvl="1"/>
            <a:r>
              <a:rPr lang="et-EE" dirty="0" smtClean="0"/>
              <a:t>How person himself/herself defines his/her age?</a:t>
            </a:r>
          </a:p>
          <a:p>
            <a:pPr lvl="1"/>
            <a:endParaRPr lang="et-EE" dirty="0" smtClean="0"/>
          </a:p>
          <a:p>
            <a:r>
              <a:rPr lang="et-EE" dirty="0" smtClean="0"/>
              <a:t>Conflict of generations</a:t>
            </a:r>
          </a:p>
          <a:p>
            <a:r>
              <a:rPr lang="et-EE" dirty="0" smtClean="0"/>
              <a:t>Age structure of society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Pregnancy and birth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Historically pregnancy and birth are uncertain and risky. In modern societies infant and maternal mortality are low.</a:t>
            </a:r>
          </a:p>
          <a:p>
            <a:r>
              <a:rPr lang="et-EE" dirty="0" smtClean="0"/>
              <a:t>Social sciences talk about the control of reproductivity. Health care workers are providers of that societal control.</a:t>
            </a:r>
          </a:p>
          <a:p>
            <a:r>
              <a:rPr lang="et-EE" dirty="0" smtClean="0"/>
              <a:t>Control using relationships with health-care workers and technology.</a:t>
            </a:r>
          </a:p>
          <a:p>
            <a:pPr lvl="1"/>
            <a:r>
              <a:rPr lang="et-EE" dirty="0" smtClean="0"/>
              <a:t>Laws connecting prenatal care with subsidies. </a:t>
            </a:r>
          </a:p>
          <a:p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Pregnancy and birth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Also, feeling of control as something parents-to-be expect using technologies. </a:t>
            </a:r>
          </a:p>
          <a:p>
            <a:r>
              <a:rPr lang="et-EE" dirty="0" smtClean="0"/>
              <a:t>Medicalization of pregnancy and birth makes woman patient, pregnancy illness and downplays social and emotional aspects of pregnancy.</a:t>
            </a:r>
          </a:p>
          <a:p>
            <a:endParaRPr lang="et-EE" dirty="0" smtClean="0"/>
          </a:p>
          <a:p>
            <a:r>
              <a:rPr lang="et-EE" dirty="0" smtClean="0"/>
              <a:t>Use of contraceptives as a mean of control. </a:t>
            </a:r>
          </a:p>
          <a:p>
            <a:endParaRPr lang="et-EE" dirty="0" smtClean="0"/>
          </a:p>
          <a:p>
            <a:r>
              <a:rPr lang="et-EE" dirty="0" smtClean="0"/>
              <a:t>Expectations regarding pregnancy and birth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Childhood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 smtClean="0"/>
              <a:t>Society and structure of families influences childhood.</a:t>
            </a:r>
          </a:p>
          <a:p>
            <a:r>
              <a:rPr lang="et-EE" dirty="0" smtClean="0"/>
              <a:t>What does a child mean for a family?</a:t>
            </a:r>
          </a:p>
          <a:p>
            <a:pPr lvl="1"/>
            <a:r>
              <a:rPr lang="et-EE" dirty="0" smtClean="0"/>
              <a:t>It can be a resource and also burden. Emotionally and economically.</a:t>
            </a:r>
          </a:p>
          <a:p>
            <a:pPr lvl="1"/>
            <a:r>
              <a:rPr lang="et-EE" dirty="0" smtClean="0"/>
              <a:t>10-19 century children were viewed as small adults, invisible. Expected to work soon after infancy. </a:t>
            </a:r>
            <a:endParaRPr lang="et-EE" dirty="0"/>
          </a:p>
          <a:p>
            <a:pPr lvl="1"/>
            <a:r>
              <a:rPr lang="et-EE" dirty="0" smtClean="0"/>
              <a:t>First signs of concept of childhood can be seen 17th century (Aries,1965).</a:t>
            </a:r>
          </a:p>
          <a:p>
            <a:pPr lvl="1"/>
            <a:r>
              <a:rPr lang="et-EE" dirty="0" smtClean="0"/>
              <a:t>Welfare of children as a problem also by the end of 19th century.</a:t>
            </a:r>
          </a:p>
          <a:p>
            <a:r>
              <a:rPr lang="et-EE" dirty="0" smtClean="0"/>
              <a:t>What do we expect children to be?</a:t>
            </a:r>
          </a:p>
          <a:p>
            <a:pPr lvl="1"/>
            <a:r>
              <a:rPr lang="et-EE" dirty="0" smtClean="0"/>
              <a:t>Example of research: How parent perceive 6- month old babies (Goldberg &amp; Lewis, 1972). Parents expect girls to be quiet, clean and restrained, boys a noisy and adventurous. </a:t>
            </a:r>
          </a:p>
          <a:p>
            <a:pPr lvl="1"/>
            <a:r>
              <a:rPr lang="et-EE" dirty="0" smtClean="0"/>
              <a:t>These expectations are self-fulfilling. Parent reward behaviours according to their expectations. </a:t>
            </a:r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412054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Childhood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Christian undrestanding – child is a savage and must be saved by religion. </a:t>
            </a:r>
          </a:p>
          <a:p>
            <a:r>
              <a:rPr lang="et-EE" dirty="0" smtClean="0"/>
              <a:t>Rousseau – Childhood as time of innocene. Newborn child as innocent and state of nature. Society corrupts child as it grows. </a:t>
            </a:r>
          </a:p>
          <a:p>
            <a:pPr lvl="1"/>
            <a:r>
              <a:rPr lang="et-EE" dirty="0" smtClean="0"/>
              <a:t>Childhood is something „natural“, and that can be positive or negative.</a:t>
            </a:r>
          </a:p>
          <a:p>
            <a:pPr lvl="1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21081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Childhood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Development of education systems and welfare created distinct conception of childhood. </a:t>
            </a:r>
          </a:p>
          <a:p>
            <a:r>
              <a:rPr lang="et-EE" dirty="0"/>
              <a:t>How we define childhood? </a:t>
            </a:r>
            <a:endParaRPr lang="et-EE" dirty="0" smtClean="0"/>
          </a:p>
          <a:p>
            <a:pPr lvl="2"/>
            <a:r>
              <a:rPr lang="et-EE" dirty="0" smtClean="0"/>
              <a:t>Legal aspects</a:t>
            </a:r>
          </a:p>
          <a:p>
            <a:pPr lvl="2"/>
            <a:r>
              <a:rPr lang="et-EE" dirty="0" smtClean="0"/>
              <a:t>Parenting literature</a:t>
            </a:r>
          </a:p>
          <a:p>
            <a:pPr lvl="2"/>
            <a:r>
              <a:rPr lang="et-EE" dirty="0" smtClean="0"/>
              <a:t>Medical aspects</a:t>
            </a:r>
          </a:p>
          <a:p>
            <a:pPr lvl="2"/>
            <a:r>
              <a:rPr lang="et-EE" dirty="0" smtClean="0"/>
              <a:t>Media and advertising</a:t>
            </a:r>
            <a:endParaRPr lang="et-EE" dirty="0"/>
          </a:p>
          <a:p>
            <a:endParaRPr lang="et-EE" dirty="0" smtClean="0"/>
          </a:p>
          <a:p>
            <a:r>
              <a:rPr lang="et-EE" smtClean="0"/>
              <a:t>How children experience </a:t>
            </a:r>
            <a:r>
              <a:rPr lang="et-EE" dirty="0" smtClean="0"/>
              <a:t>childhood?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52969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0">
      <a:dk1>
        <a:srgbClr val="292934"/>
      </a:dk1>
      <a:lt1>
        <a:srgbClr val="FFFFFF"/>
      </a:lt1>
      <a:dk2>
        <a:srgbClr val="DB0000"/>
      </a:dk2>
      <a:lt2>
        <a:srgbClr val="F3F2DC"/>
      </a:lt2>
      <a:accent1>
        <a:srgbClr val="DB0000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244</TotalTime>
  <Words>1008</Words>
  <Application>Microsoft Office PowerPoint</Application>
  <PresentationFormat>Ekraaniseanss (4:3)</PresentationFormat>
  <Paragraphs>154</Paragraphs>
  <Slides>19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19</vt:i4>
      </vt:variant>
    </vt:vector>
  </HeadingPairs>
  <TitlesOfParts>
    <vt:vector size="20" baseType="lpstr">
      <vt:lpstr>Clarity</vt:lpstr>
      <vt:lpstr>The significant transitions and situations of the lifetime of couples and families</vt:lpstr>
      <vt:lpstr>Outline of a lecture</vt:lpstr>
      <vt:lpstr>Life course approach</vt:lpstr>
      <vt:lpstr>Life course approach</vt:lpstr>
      <vt:lpstr>Pregnancy and birth</vt:lpstr>
      <vt:lpstr>Pregnancy and birth</vt:lpstr>
      <vt:lpstr>Childhood</vt:lpstr>
      <vt:lpstr>Childhood</vt:lpstr>
      <vt:lpstr>Childhood</vt:lpstr>
      <vt:lpstr>Youth</vt:lpstr>
      <vt:lpstr>Paretning/mothering</vt:lpstr>
      <vt:lpstr>Parenting/mothering</vt:lpstr>
      <vt:lpstr>Parenting/mothering</vt:lpstr>
      <vt:lpstr>Parenting/mothering</vt:lpstr>
      <vt:lpstr>Marital breakdown</vt:lpstr>
      <vt:lpstr>Old age and death</vt:lpstr>
      <vt:lpstr>Old age and death</vt:lpstr>
      <vt:lpstr>Old age and death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Rosenberg</dc:creator>
  <cp:lastModifiedBy>kasutaja</cp:lastModifiedBy>
  <cp:revision>38</cp:revision>
  <dcterms:created xsi:type="dcterms:W3CDTF">2012-09-10T13:10:10Z</dcterms:created>
  <dcterms:modified xsi:type="dcterms:W3CDTF">2014-05-20T09:39:04Z</dcterms:modified>
</cp:coreProperties>
</file>